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9" r:id="rId11"/>
    <p:sldId id="265" r:id="rId12"/>
    <p:sldId id="266" r:id="rId13"/>
    <p:sldId id="267" r:id="rId14"/>
    <p:sldId id="268" r:id="rId15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6265" autoAdjust="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54C4B-2340-4C1A-8052-AC26C3925C2B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80A69-7874-4F97-8009-FE549593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17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3E4F5-A913-406B-B549-38D2E78DE19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73516"/>
            <a:ext cx="7435436" cy="2760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64BB8-FC00-4F1F-93E7-9D4773F74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03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4BB8-FC00-4F1F-93E7-9D4773F74E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9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4BB8-FC00-4F1F-93E7-9D4773F74E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04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4BB8-FC00-4F1F-93E7-9D4773F74E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3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4BB8-FC00-4F1F-93E7-9D4773F74E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6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4BB8-FC00-4F1F-93E7-9D4773F74E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10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4BB8-FC00-4F1F-93E7-9D4773F74E3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84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4BB8-FC00-4F1F-93E7-9D4773F74E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0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4BB8-FC00-4F1F-93E7-9D4773F74E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09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4BB8-FC00-4F1F-93E7-9D4773F74E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28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4BB8-FC00-4F1F-93E7-9D4773F74E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8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4BB8-FC00-4F1F-93E7-9D4773F74E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85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4BB8-FC00-4F1F-93E7-9D4773F74E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88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4BB8-FC00-4F1F-93E7-9D4773F74E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4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4BB8-FC00-4F1F-93E7-9D4773F74E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7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1A3D07-8B0D-4886-B1AB-A2F630DC83F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667611-48F7-480E-AA23-B761FD224B1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00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3D07-8B0D-4886-B1AB-A2F630DC83F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7611-48F7-480E-AA23-B761FD2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3D07-8B0D-4886-B1AB-A2F630DC83F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7611-48F7-480E-AA23-B761FD2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3D07-8B0D-4886-B1AB-A2F630DC83F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7611-48F7-480E-AA23-B761FD2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0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3D07-8B0D-4886-B1AB-A2F630DC83F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7611-48F7-480E-AA23-B761FD224B1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022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3D07-8B0D-4886-B1AB-A2F630DC83F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7611-48F7-480E-AA23-B761FD2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4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3D07-8B0D-4886-B1AB-A2F630DC83F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7611-48F7-480E-AA23-B761FD2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4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3D07-8B0D-4886-B1AB-A2F630DC83F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7611-48F7-480E-AA23-B761FD2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8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3D07-8B0D-4886-B1AB-A2F630DC83F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7611-48F7-480E-AA23-B761FD2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5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3D07-8B0D-4886-B1AB-A2F630DC83F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7611-48F7-480E-AA23-B761FD2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0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3D07-8B0D-4886-B1AB-A2F630DC83F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7611-48F7-480E-AA23-B761FD2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D1A3D07-8B0D-4886-B1AB-A2F630DC83F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7667611-48F7-480E-AA23-B761FD2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6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Election Equipment Evaluation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June 28, 2023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12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ABSENTEE BALLOT REDESIGN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WEC to meet in August for final approval of envelopes.</a:t>
            </a:r>
          </a:p>
          <a:p>
            <a:pPr lvl="1"/>
            <a:r>
              <a:rPr lang="en-US" dirty="0" smtClean="0"/>
              <a:t>Expect increase cost due to color.</a:t>
            </a:r>
          </a:p>
          <a:p>
            <a:pPr lvl="1"/>
            <a:r>
              <a:rPr lang="en-US" dirty="0" smtClean="0"/>
              <a:t>Printer requesting approximate pre-order amount.</a:t>
            </a:r>
          </a:p>
          <a:p>
            <a:pPr lvl="1"/>
            <a:r>
              <a:rPr lang="en-US" dirty="0" smtClean="0"/>
              <a:t>All previous envelopes may </a:t>
            </a:r>
            <a:r>
              <a:rPr lang="en-US" sz="2800" b="1" dirty="0" smtClean="0"/>
              <a:t>not</a:t>
            </a:r>
            <a:r>
              <a:rPr lang="en-US" dirty="0" smtClean="0"/>
              <a:t> be used and must be destroyed.</a:t>
            </a:r>
          </a:p>
          <a:p>
            <a:r>
              <a:rPr lang="en-US" dirty="0" smtClean="0"/>
              <a:t>Lincoln County will submit envelope sub grant pm on behalf of the municipalities if in agreeance.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58" y="145733"/>
            <a:ext cx="2785890" cy="64196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2939" y="1425702"/>
            <a:ext cx="763905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5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384" y="140970"/>
            <a:ext cx="2852820" cy="65067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5344" y="1722691"/>
            <a:ext cx="762000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6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528" y="146305"/>
            <a:ext cx="2891326" cy="6611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9616" y="1227391"/>
            <a:ext cx="764857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6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1089" y="271272"/>
            <a:ext cx="6460663" cy="56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b="1" dirty="0" smtClean="0"/>
              <a:t>Call </a:t>
            </a:r>
            <a:r>
              <a:rPr lang="en-US" b="1" dirty="0"/>
              <a:t>Meeting to Order</a:t>
            </a:r>
          </a:p>
          <a:p>
            <a:pPr lvl="0"/>
            <a:r>
              <a:rPr lang="en-US" b="1" dirty="0"/>
              <a:t>Demonstration Wrap-Up</a:t>
            </a:r>
          </a:p>
          <a:p>
            <a:pPr lvl="0"/>
            <a:r>
              <a:rPr lang="en-US" b="1" dirty="0"/>
              <a:t>Vendor Discussions</a:t>
            </a:r>
          </a:p>
          <a:p>
            <a:pPr lvl="0"/>
            <a:r>
              <a:rPr lang="en-US" b="1" dirty="0"/>
              <a:t>Command Central – Dominion</a:t>
            </a:r>
          </a:p>
          <a:p>
            <a:pPr lvl="0"/>
            <a:r>
              <a:rPr lang="en-US" b="1" dirty="0"/>
              <a:t>Clear Ballot</a:t>
            </a:r>
          </a:p>
          <a:p>
            <a:pPr lvl="0"/>
            <a:r>
              <a:rPr lang="en-US" b="1" dirty="0"/>
              <a:t>ESS – Express Vote</a:t>
            </a:r>
          </a:p>
          <a:p>
            <a:pPr lvl="0"/>
            <a:r>
              <a:rPr lang="en-US" b="1" dirty="0"/>
              <a:t>Determine our Recommendation</a:t>
            </a:r>
          </a:p>
          <a:p>
            <a:pPr lvl="0"/>
            <a:r>
              <a:rPr lang="en-US" b="1" dirty="0"/>
              <a:t>Absentee Envelope Re-Design</a:t>
            </a:r>
          </a:p>
          <a:p>
            <a:pPr lvl="1"/>
            <a:r>
              <a:rPr lang="en-US" b="1" dirty="0"/>
              <a:t>Extra cost due to color re-design</a:t>
            </a:r>
          </a:p>
          <a:p>
            <a:pPr lvl="1"/>
            <a:r>
              <a:rPr lang="en-US" b="1" dirty="0"/>
              <a:t>Estimate of amounts needed</a:t>
            </a:r>
          </a:p>
          <a:p>
            <a:pPr lvl="0"/>
            <a:r>
              <a:rPr lang="en-US" b="1" dirty="0"/>
              <a:t>Next Steps</a:t>
            </a:r>
          </a:p>
          <a:p>
            <a:pPr lvl="0"/>
            <a:r>
              <a:rPr lang="en-US" b="1" dirty="0"/>
              <a:t>Next Meeting</a:t>
            </a:r>
          </a:p>
          <a:p>
            <a:pPr lvl="0"/>
            <a:r>
              <a:rPr lang="en-US" b="1" dirty="0"/>
              <a:t>Adjourn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739"/>
          </a:xfrm>
        </p:spPr>
        <p:txBody>
          <a:bodyPr/>
          <a:lstStyle/>
          <a:p>
            <a:r>
              <a:rPr lang="en-US" dirty="0" smtClean="0"/>
              <a:t>COMMAND CENTRAL/DOMINION-ICE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887931"/>
              </p:ext>
            </p:extLst>
          </p:nvPr>
        </p:nvGraphicFramePr>
        <p:xfrm>
          <a:off x="539496" y="1362456"/>
          <a:ext cx="10814304" cy="549249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407152">
                  <a:extLst>
                    <a:ext uri="{9D8B030D-6E8A-4147-A177-3AD203B41FA5}">
                      <a16:colId xmlns:a16="http://schemas.microsoft.com/office/drawing/2014/main" val="1721545654"/>
                    </a:ext>
                  </a:extLst>
                </a:gridCol>
                <a:gridCol w="5407152">
                  <a:extLst>
                    <a:ext uri="{9D8B030D-6E8A-4147-A177-3AD203B41FA5}">
                      <a16:colId xmlns:a16="http://schemas.microsoft.com/office/drawing/2014/main" val="3191121652"/>
                    </a:ext>
                  </a:extLst>
                </a:gridCol>
              </a:tblGrid>
              <a:tr h="2694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400" b="1" spc="-5" dirty="0">
                          <a:effectLst/>
                        </a:rPr>
                        <a:t>PROS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400" b="1" spc="-5" dirty="0">
                          <a:effectLst/>
                        </a:rPr>
                        <a:t>CONS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extLst>
                  <a:ext uri="{0D108BD9-81ED-4DB2-BD59-A6C34878D82A}">
                    <a16:rowId xmlns:a16="http://schemas.microsoft.com/office/drawing/2014/main" val="3880691968"/>
                  </a:ext>
                </a:extLst>
              </a:tr>
              <a:tr h="324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 Machines (2yrs newer than DS200)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Unfamiliarity/not user friendly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extLst>
                  <a:ext uri="{0D108BD9-81ED-4DB2-BD59-A6C34878D82A}">
                    <a16:rowId xmlns:a16="http://schemas.microsoft.com/office/drawing/2014/main" val="1898732819"/>
                  </a:ext>
                </a:extLst>
              </a:tr>
              <a:tr h="1962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One Machine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Higher Initial Cost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extLst>
                  <a:ext uri="{0D108BD9-81ED-4DB2-BD59-A6C34878D82A}">
                    <a16:rowId xmlns:a16="http://schemas.microsoft.com/office/drawing/2014/main" val="3537665915"/>
                  </a:ext>
                </a:extLst>
              </a:tr>
              <a:tr h="588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Ballot Building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One machine-less accessibility/single point of failure, delay in voting lines if machine being used for ADA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extLst>
                  <a:ext uri="{0D108BD9-81ED-4DB2-BD59-A6C34878D82A}">
                    <a16:rowId xmlns:a16="http://schemas.microsoft.com/office/drawing/2014/main" val="3834324571"/>
                  </a:ext>
                </a:extLst>
              </a:tr>
              <a:tr h="9812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 additional fee for telephone/onsite maintenance/technical support (1hour turn around for onsite support on election day)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>
                          <a:effectLst/>
                        </a:rPr>
                        <a:t>Additional poll work hands-on involvement/poll worker activation card? (Poll worker must enter information for ADA voters/accessing correct ballots/need to relocate ballots from write-in bin to larger bin, if necessary). 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extLst>
                  <a:ext uri="{0D108BD9-81ED-4DB2-BD59-A6C34878D82A}">
                    <a16:rowId xmlns:a16="http://schemas.microsoft.com/office/drawing/2014/main" val="872127558"/>
                  </a:ext>
                </a:extLst>
              </a:tr>
              <a:tr h="1962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American made/assembled in the US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400" spc="-5">
                          <a:effectLst/>
                        </a:rPr>
                        <a:t>Compact flash cards (2 for each machine)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extLst>
                  <a:ext uri="{0D108BD9-81ED-4DB2-BD59-A6C34878D82A}">
                    <a16:rowId xmlns:a16="http://schemas.microsoft.com/office/drawing/2014/main" val="3170703381"/>
                  </a:ext>
                </a:extLst>
              </a:tr>
              <a:tr h="3924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Separates write-ins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400" spc="-5">
                          <a:effectLst/>
                        </a:rPr>
                        <a:t>Device is 40+ lbs. – 2-3 people to lift on to bin/remove paper jams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extLst>
                  <a:ext uri="{0D108BD9-81ED-4DB2-BD59-A6C34878D82A}">
                    <a16:rowId xmlns:a16="http://schemas.microsoft.com/office/drawing/2014/main" val="907970413"/>
                  </a:ext>
                </a:extLst>
              </a:tr>
              <a:tr h="1962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Ballot Review option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400" spc="-5">
                          <a:effectLst/>
                        </a:rPr>
                        <a:t>Machine is longer – storage concerns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extLst>
                  <a:ext uri="{0D108BD9-81ED-4DB2-BD59-A6C34878D82A}">
                    <a16:rowId xmlns:a16="http://schemas.microsoft.com/office/drawing/2014/main" val="1988387529"/>
                  </a:ext>
                </a:extLst>
              </a:tr>
              <a:tr h="3924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ADA accessories included in cost of primary machine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400" spc="-5" dirty="0">
                          <a:effectLst/>
                        </a:rPr>
                        <a:t>Machine takes 5-6 minutes to boot up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extLst>
                  <a:ext uri="{0D108BD9-81ED-4DB2-BD59-A6C34878D82A}">
                    <a16:rowId xmlns:a16="http://schemas.microsoft.com/office/drawing/2014/main" val="2050240878"/>
                  </a:ext>
                </a:extLst>
              </a:tr>
              <a:tr h="3924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 hour battery life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400" spc="-5">
                          <a:effectLst/>
                        </a:rPr>
                        <a:t>Sensors did not pick up minimal marks on ballot (20% of oval must be filled)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extLst>
                  <a:ext uri="{0D108BD9-81ED-4DB2-BD59-A6C34878D82A}">
                    <a16:rowId xmlns:a16="http://schemas.microsoft.com/office/drawing/2014/main" val="1375963505"/>
                  </a:ext>
                </a:extLst>
              </a:tr>
              <a:tr h="3924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Backup cards (election files) provided to the County for each election for each municipality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400" spc="-5">
                          <a:effectLst/>
                        </a:rPr>
                        <a:t>One key per machine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extLst>
                  <a:ext uri="{0D108BD9-81ED-4DB2-BD59-A6C34878D82A}">
                    <a16:rowId xmlns:a16="http://schemas.microsoft.com/office/drawing/2014/main" val="3825912486"/>
                  </a:ext>
                </a:extLst>
              </a:tr>
              <a:tr h="1962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Collapsible case – not currently available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400" spc="-5">
                          <a:effectLst/>
                        </a:rPr>
                        <a:t>Privacy concerns for ADA use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extLst>
                  <a:ext uri="{0D108BD9-81ED-4DB2-BD59-A6C34878D82A}">
                    <a16:rowId xmlns:a16="http://schemas.microsoft.com/office/drawing/2014/main" val="688795555"/>
                  </a:ext>
                </a:extLst>
              </a:tr>
              <a:tr h="1962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400" spc="-5" dirty="0">
                          <a:effectLst/>
                        </a:rPr>
                        <a:t>Main screen is not a touch screen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extLst>
                  <a:ext uri="{0D108BD9-81ED-4DB2-BD59-A6C34878D82A}">
                    <a16:rowId xmlns:a16="http://schemas.microsoft.com/office/drawing/2014/main" val="1414888409"/>
                  </a:ext>
                </a:extLst>
              </a:tr>
              <a:tr h="1962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400" spc="-5" dirty="0">
                          <a:effectLst/>
                        </a:rPr>
                        <a:t>Requires 5 seals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extLst>
                  <a:ext uri="{0D108BD9-81ED-4DB2-BD59-A6C34878D82A}">
                    <a16:rowId xmlns:a16="http://schemas.microsoft.com/office/drawing/2014/main" val="1003563740"/>
                  </a:ext>
                </a:extLst>
              </a:tr>
              <a:tr h="1962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400" spc="-5" dirty="0">
                          <a:effectLst/>
                        </a:rPr>
                        <a:t>Fonts not adjustable on screen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extLst>
                  <a:ext uri="{0D108BD9-81ED-4DB2-BD59-A6C34878D82A}">
                    <a16:rowId xmlns:a16="http://schemas.microsoft.com/office/drawing/2014/main" val="1240413036"/>
                  </a:ext>
                </a:extLst>
              </a:tr>
              <a:tr h="1962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100" spc="-5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/>
                </a:tc>
                <a:extLst>
                  <a:ext uri="{0D108BD9-81ED-4DB2-BD59-A6C34878D82A}">
                    <a16:rowId xmlns:a16="http://schemas.microsoft.com/office/drawing/2014/main" val="1988933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9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484278"/>
              </p:ext>
            </p:extLst>
          </p:nvPr>
        </p:nvGraphicFramePr>
        <p:xfrm>
          <a:off x="621792" y="356616"/>
          <a:ext cx="10433304" cy="5980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Worksheet" r:id="rId4" imgW="6248561" imgH="4057602" progId="Excel.Sheet.12">
                  <p:embed/>
                </p:oleObj>
              </mc:Choice>
              <mc:Fallback>
                <p:oleObj name="Worksheet" r:id="rId4" imgW="6248561" imgH="40576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1792" y="356616"/>
                        <a:ext cx="10433304" cy="5980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32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911921"/>
              </p:ext>
            </p:extLst>
          </p:nvPr>
        </p:nvGraphicFramePr>
        <p:xfrm>
          <a:off x="219457" y="201168"/>
          <a:ext cx="9793223" cy="630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Worksheet" r:id="rId4" imgW="7896124" imgH="7772255" progId="Excel.Sheet.12">
                  <p:embed/>
                </p:oleObj>
              </mc:Choice>
              <mc:Fallback>
                <p:oleObj name="Worksheet" r:id="rId4" imgW="7896124" imgH="777225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9457" y="201168"/>
                        <a:ext cx="9793223" cy="6309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3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CLEAR BALLOT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10088"/>
              </p:ext>
            </p:extLst>
          </p:nvPr>
        </p:nvGraphicFramePr>
        <p:xfrm>
          <a:off x="502919" y="1188720"/>
          <a:ext cx="10643616" cy="504748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321808">
                  <a:extLst>
                    <a:ext uri="{9D8B030D-6E8A-4147-A177-3AD203B41FA5}">
                      <a16:colId xmlns:a16="http://schemas.microsoft.com/office/drawing/2014/main" val="391325362"/>
                    </a:ext>
                  </a:extLst>
                </a:gridCol>
                <a:gridCol w="5321808">
                  <a:extLst>
                    <a:ext uri="{9D8B030D-6E8A-4147-A177-3AD203B41FA5}">
                      <a16:colId xmlns:a16="http://schemas.microsoft.com/office/drawing/2014/main" val="558487499"/>
                    </a:ext>
                  </a:extLst>
                </a:gridCol>
              </a:tblGrid>
              <a:tr h="3203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PROS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CONS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8045614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Ability to adjust fonts and contrast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modem capabilities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5475184"/>
                  </a:ext>
                </a:extLst>
              </a:tr>
              <a:tr h="497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More compact for storage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One key for all locks (2 keys come with each machine)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826675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Storage cases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Requires multiple seals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5931221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Collapsible ballot box option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Seal must be broken to unjam machine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273794"/>
                  </a:ext>
                </a:extLst>
              </a:tr>
              <a:tr h="497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Multi language capabilities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auxiliary ballot bin (comes with separate red bag)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7959000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Vote Visualization – for use by Board of Canvass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Requires password to open and close polls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3566828"/>
                  </a:ext>
                </a:extLst>
              </a:tr>
              <a:tr h="497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Secure link can be provided to view ballots for public records requests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Had to pick correct municipality on election day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4020522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 hour battery life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9209858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Weighs 27 lbs.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8993487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Ballot bins/canvass bags come with bins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2721075"/>
                  </a:ext>
                </a:extLst>
              </a:tr>
              <a:tr h="497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 USB thumb drives, one with election info, the other to backup information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0054099"/>
                  </a:ext>
                </a:extLst>
              </a:tr>
              <a:tr h="497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Visual editing tools for programming/creating ballots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8469238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ADA machine comes with printer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8625041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 seconds to boot up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3080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88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739"/>
          </a:xfrm>
        </p:spPr>
        <p:txBody>
          <a:bodyPr/>
          <a:lstStyle/>
          <a:p>
            <a:pPr algn="ctr"/>
            <a:r>
              <a:rPr lang="en-US" dirty="0" smtClean="0"/>
              <a:t>ES &amp; 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775702"/>
              </p:ext>
            </p:extLst>
          </p:nvPr>
        </p:nvGraphicFramePr>
        <p:xfrm>
          <a:off x="576072" y="1197867"/>
          <a:ext cx="11173967" cy="537953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253137">
                  <a:extLst>
                    <a:ext uri="{9D8B030D-6E8A-4147-A177-3AD203B41FA5}">
                      <a16:colId xmlns:a16="http://schemas.microsoft.com/office/drawing/2014/main" val="3805205225"/>
                    </a:ext>
                  </a:extLst>
                </a:gridCol>
                <a:gridCol w="5920830">
                  <a:extLst>
                    <a:ext uri="{9D8B030D-6E8A-4147-A177-3AD203B41FA5}">
                      <a16:colId xmlns:a16="http://schemas.microsoft.com/office/drawing/2014/main" val="3330651949"/>
                    </a:ext>
                  </a:extLst>
                </a:gridCol>
              </a:tblGrid>
              <a:tr h="205708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7294627"/>
                  </a:ext>
                </a:extLst>
              </a:tr>
              <a:tr h="2057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spc="-5">
                          <a:effectLst/>
                        </a:rPr>
                        <a:t>PROS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spc="-5" dirty="0">
                          <a:effectLst/>
                        </a:rPr>
                        <a:t>CONS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6183359"/>
                  </a:ext>
                </a:extLst>
              </a:tr>
              <a:tr h="2057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Error Prompts/Alerts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 dirty="0">
                          <a:effectLst/>
                        </a:rPr>
                        <a:t>Old Machines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6797518"/>
                  </a:ext>
                </a:extLst>
              </a:tr>
              <a:tr h="2057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Familiarity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DS200 Paper jams/feed ability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8617013"/>
                  </a:ext>
                </a:extLst>
              </a:tr>
              <a:tr h="2057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Mobility/Storage Capacity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Bin construction/locks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844193"/>
                  </a:ext>
                </a:extLst>
              </a:tr>
              <a:tr h="41141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Ease of clearing ballot jams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DS200 Life expectancy/storage of thermal ballot paper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7104229"/>
                  </a:ext>
                </a:extLst>
              </a:tr>
              <a:tr h="2057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Two units – more accessibility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0907379"/>
                  </a:ext>
                </a:extLst>
              </a:tr>
              <a:tr h="2057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USB Drives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3638387"/>
                  </a:ext>
                </a:extLst>
              </a:tr>
              <a:tr h="2057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File retrieval/security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5968828"/>
                  </a:ext>
                </a:extLst>
              </a:tr>
              <a:tr h="2057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Lower initial cost for Express Vote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54341"/>
                  </a:ext>
                </a:extLst>
              </a:tr>
              <a:tr h="41141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 dirty="0">
                          <a:effectLst/>
                        </a:rPr>
                        <a:t>Express Vote thermal ballot paper good for 7 years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6710317"/>
                  </a:ext>
                </a:extLst>
              </a:tr>
              <a:tr h="2057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Weighs only 25lbs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8767507"/>
                  </a:ext>
                </a:extLst>
              </a:tr>
              <a:tr h="2057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Can be used for absentee in-person/SVD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7489745"/>
                  </a:ext>
                </a:extLst>
              </a:tr>
              <a:tr h="2057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No charge for software upgrade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5020730"/>
                  </a:ext>
                </a:extLst>
              </a:tr>
              <a:tr h="2057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Fonts and contrast adjustable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4401582"/>
                  </a:ext>
                </a:extLst>
              </a:tr>
              <a:tr h="2057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Multi language capabilities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3332579"/>
                  </a:ext>
                </a:extLst>
              </a:tr>
              <a:tr h="41141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Possible decrease in the amount of pre-printed ballots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5664675"/>
                  </a:ext>
                </a:extLst>
              </a:tr>
              <a:tr h="2057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Can be used by any voter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8457832"/>
                  </a:ext>
                </a:extLst>
              </a:tr>
              <a:tr h="2057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No ink/toner cartridges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6627776"/>
                  </a:ext>
                </a:extLst>
              </a:tr>
              <a:tr h="2057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 dirty="0">
                          <a:effectLst/>
                        </a:rPr>
                        <a:t>Rolling ballot box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spc="-5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1387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25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238933"/>
              </p:ext>
            </p:extLst>
          </p:nvPr>
        </p:nvGraphicFramePr>
        <p:xfrm>
          <a:off x="630936" y="438912"/>
          <a:ext cx="10945368" cy="6089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Worksheet" r:id="rId4" imgW="7505716" imgH="5248291" progId="Excel.Sheet.12">
                  <p:embed/>
                </p:oleObj>
              </mc:Choice>
              <mc:Fallback>
                <p:oleObj name="Worksheet" r:id="rId4" imgW="7505716" imgH="52482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0936" y="438912"/>
                        <a:ext cx="10945368" cy="60899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036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555382"/>
              </p:ext>
            </p:extLst>
          </p:nvPr>
        </p:nvGraphicFramePr>
        <p:xfrm>
          <a:off x="585216" y="320040"/>
          <a:ext cx="10277856" cy="625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Worksheet" r:id="rId4" imgW="7505716" imgH="7200900" progId="Excel.Sheet.12">
                  <p:embed/>
                </p:oleObj>
              </mc:Choice>
              <mc:Fallback>
                <p:oleObj name="Worksheet" r:id="rId4" imgW="7505716" imgH="7200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5216" y="320040"/>
                        <a:ext cx="10277856" cy="6254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294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62</TotalTime>
  <Words>595</Words>
  <Application>Microsoft Office PowerPoint</Application>
  <PresentationFormat>Widescreen</PresentationFormat>
  <Paragraphs>140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Corbel</vt:lpstr>
      <vt:lpstr>Times New Roman</vt:lpstr>
      <vt:lpstr>Basis</vt:lpstr>
      <vt:lpstr>Worksheet</vt:lpstr>
      <vt:lpstr>Election Equipment Evaluation Committee</vt:lpstr>
      <vt:lpstr>AGENDA</vt:lpstr>
      <vt:lpstr>COMMAND CENTRAL/DOMINION-ICE</vt:lpstr>
      <vt:lpstr>PowerPoint Presentation</vt:lpstr>
      <vt:lpstr>PowerPoint Presentation</vt:lpstr>
      <vt:lpstr>CLEAR BALLOT</vt:lpstr>
      <vt:lpstr>ES &amp; S</vt:lpstr>
      <vt:lpstr>PowerPoint Presentation</vt:lpstr>
      <vt:lpstr>PowerPoint Presentation</vt:lpstr>
      <vt:lpstr>ABSENTEE BALLOT REDESIGN</vt:lpstr>
      <vt:lpstr>PowerPoint Presentation</vt:lpstr>
      <vt:lpstr>PowerPoint Presentation</vt:lpstr>
      <vt:lpstr>PowerPoint Presentation</vt:lpstr>
      <vt:lpstr>PowerPoint Presentation</vt:lpstr>
    </vt:vector>
  </TitlesOfParts>
  <Company>Lincoln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Equipment Evaluation Committee</dc:title>
  <dc:creator>Heather Hurley</dc:creator>
  <cp:lastModifiedBy>Heather Hurley</cp:lastModifiedBy>
  <cp:revision>6</cp:revision>
  <cp:lastPrinted>2023-06-28T13:01:13Z</cp:lastPrinted>
  <dcterms:created xsi:type="dcterms:W3CDTF">2023-06-27T20:51:40Z</dcterms:created>
  <dcterms:modified xsi:type="dcterms:W3CDTF">2023-07-05T20:06:53Z</dcterms:modified>
</cp:coreProperties>
</file>