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0" r:id="rId1"/>
  </p:sldMasterIdLst>
  <p:notesMasterIdLst>
    <p:notesMasterId r:id="rId17"/>
  </p:notesMasterIdLst>
  <p:handoutMasterIdLst>
    <p:handoutMasterId r:id="rId18"/>
  </p:handoutMasterIdLst>
  <p:sldIdLst>
    <p:sldId id="419" r:id="rId2"/>
    <p:sldId id="413" r:id="rId3"/>
    <p:sldId id="414" r:id="rId4"/>
    <p:sldId id="407" r:id="rId5"/>
    <p:sldId id="409" r:id="rId6"/>
    <p:sldId id="408" r:id="rId7"/>
    <p:sldId id="415" r:id="rId8"/>
    <p:sldId id="411" r:id="rId9"/>
    <p:sldId id="412" r:id="rId10"/>
    <p:sldId id="406" r:id="rId11"/>
    <p:sldId id="405" r:id="rId12"/>
    <p:sldId id="404" r:id="rId13"/>
    <p:sldId id="416" r:id="rId14"/>
    <p:sldId id="417" r:id="rId15"/>
    <p:sldId id="418" r:id="rId16"/>
  </p:sldIdLst>
  <p:sldSz cx="9144000" cy="6858000" type="screen4x3"/>
  <p:notesSz cx="7010400" cy="9296400"/>
  <p:embeddedFontLst>
    <p:embeddedFont>
      <p:font typeface="Franklin Gothic Medium" panose="020B0603020102020204" pitchFamily="34" charset="0"/>
      <p:regular r:id="rId19"/>
      <p:italic r:id="rId20"/>
    </p:embeddedFont>
    <p:embeddedFont>
      <p:font typeface="Skolar Basic Rg" panose="02000503040000020004" charset="0"/>
      <p:regular r:id="rId21"/>
      <p:italic r:id="rId22"/>
    </p:embeddedFont>
    <p:embeddedFont>
      <p:font typeface="Franklin Gothic Book" panose="020B0503020102020204" pitchFamily="34" charset="0"/>
      <p:regular r:id="rId23"/>
      <p:italic r:id="rId24"/>
    </p:embeddedFont>
    <p:embeddedFont>
      <p:font typeface="ＭＳ Ｐゴシック" panose="020B0600070205080204" pitchFamily="34" charset="-128"/>
      <p:regular r:id="rId25"/>
    </p:embeddedFont>
  </p:embeddedFontLst>
  <p:defaultTextStyle>
    <a:defPPr>
      <a:defRPr lang="en-US"/>
    </a:defPPr>
    <a:lvl1pPr algn="l"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1A21"/>
    <a:srgbClr val="909090"/>
    <a:srgbClr val="D21A21"/>
    <a:srgbClr val="FF8000"/>
    <a:srgbClr val="C71A21"/>
    <a:srgbClr val="B61A21"/>
    <a:srgbClr val="FFA622"/>
    <a:srgbClr val="901818"/>
    <a:srgbClr val="903419"/>
    <a:srgbClr val="4018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86" autoAdjust="0"/>
  </p:normalViewPr>
  <p:slideViewPr>
    <p:cSldViewPr snapToGrid="0">
      <p:cViewPr varScale="1">
        <p:scale>
          <a:sx n="105" d="100"/>
          <a:sy n="105" d="100"/>
        </p:scale>
        <p:origin x="1188" y="108"/>
      </p:cViewPr>
      <p:guideLst>
        <p:guide orient="horz" pos="2160"/>
        <p:guide pos="2880"/>
      </p:guideLst>
    </p:cSldViewPr>
  </p:slideViewPr>
  <p:outlineViewPr>
    <p:cViewPr>
      <p:scale>
        <a:sx n="33" d="100"/>
        <a:sy n="33" d="100"/>
      </p:scale>
      <p:origin x="36" y="1345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409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410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410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FCA3F58B-1707-704D-B6CB-902CEDC7DC20}" type="slidenum">
              <a:rPr lang="en-US"/>
              <a:pPr>
                <a:defRPr/>
              </a:pPr>
              <a:t>‹#›</a:t>
            </a:fld>
            <a:endParaRPr lang="en-US" dirty="0"/>
          </a:p>
        </p:txBody>
      </p:sp>
    </p:spTree>
    <p:extLst>
      <p:ext uri="{BB962C8B-B14F-4D97-AF65-F5344CB8AC3E}">
        <p14:creationId xmlns:p14="http://schemas.microsoft.com/office/powerpoint/2010/main" val="176630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89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89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DF25AAB-5880-724D-A62D-1977CBC6AF8B}" type="slidenum">
              <a:rPr lang="en-US"/>
              <a:pPr>
                <a:defRPr/>
              </a:pPr>
              <a:t>‹#›</a:t>
            </a:fld>
            <a:endParaRPr lang="en-US" dirty="0"/>
          </a:p>
        </p:txBody>
      </p:sp>
    </p:spTree>
    <p:extLst>
      <p:ext uri="{BB962C8B-B14F-4D97-AF65-F5344CB8AC3E}">
        <p14:creationId xmlns:p14="http://schemas.microsoft.com/office/powerpoint/2010/main" val="301188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B03D7F7-6788-C24E-842E-A016FFC537DF}" type="slidenum">
              <a:rPr lang="en-US"/>
              <a:pPr/>
              <a:t>10</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latin typeface="Arial" pitchFamily="-65" charset="0"/>
              <a:ea typeface="ＭＳ Ｐゴシック" pitchFamily="-65" charset="-128"/>
            </a:endParaRPr>
          </a:p>
        </p:txBody>
      </p:sp>
    </p:spTree>
    <p:extLst>
      <p:ext uri="{BB962C8B-B14F-4D97-AF65-F5344CB8AC3E}">
        <p14:creationId xmlns:p14="http://schemas.microsoft.com/office/powerpoint/2010/main" val="1110882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a:latin typeface="Arial" pitchFamily="-65" charset="0"/>
              <a:ea typeface="ＭＳ Ｐゴシック" pitchFamily="-65" charset="-128"/>
            </a:endParaRPr>
          </a:p>
        </p:txBody>
      </p:sp>
    </p:spTree>
    <p:extLst>
      <p:ext uri="{BB962C8B-B14F-4D97-AF65-F5344CB8AC3E}">
        <p14:creationId xmlns:p14="http://schemas.microsoft.com/office/powerpoint/2010/main" val="416404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a:latin typeface="Arial" pitchFamily="-65" charset="0"/>
              <a:ea typeface="ＭＳ Ｐゴシック" pitchFamily="-65" charset="-128"/>
            </a:endParaRPr>
          </a:p>
        </p:txBody>
      </p:sp>
    </p:spTree>
    <p:extLst>
      <p:ext uri="{BB962C8B-B14F-4D97-AF65-F5344CB8AC3E}">
        <p14:creationId xmlns:p14="http://schemas.microsoft.com/office/powerpoint/2010/main" val="262571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pitchFamily="-65" charset="-128"/>
              <a:cs typeface="ＭＳ Ｐゴシック" pitchFamily="-65" charset="-128"/>
            </a:endParaRPr>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BB9EE28-2FB1-0E45-9DDC-B4D000A535EF}" type="datetime1">
              <a:rPr lang="en-US"/>
              <a:pPr>
                <a:defRPr/>
              </a:pPr>
              <a:t>11/1/2023</a:t>
            </a:fld>
            <a:endParaRPr lang="en-US" dirty="0"/>
          </a:p>
        </p:txBody>
      </p:sp>
      <p:sp>
        <p:nvSpPr>
          <p:cNvPr id="7" name="Slide Number Placeholder 5"/>
          <p:cNvSpPr>
            <a:spLocks noGrp="1"/>
          </p:cNvSpPr>
          <p:nvPr>
            <p:ph type="sldNum" sz="quarter" idx="11"/>
          </p:nvPr>
        </p:nvSpPr>
        <p:spPr/>
        <p:txBody>
          <a:bodyPr/>
          <a:lstStyle>
            <a:lvl1pPr>
              <a:defRPr/>
            </a:lvl1pPr>
          </a:lstStyle>
          <a:p>
            <a:pPr>
              <a:defRPr/>
            </a:pPr>
            <a:fld id="{984D1829-D7AA-0843-B87E-E5DD451A7818}" type="slidenum">
              <a:rPr lang="en-US"/>
              <a:pPr>
                <a:defRPr/>
              </a:pPr>
              <a:t>‹#›</a:t>
            </a:fld>
            <a:endParaRPr lang="en-US" dirty="0"/>
          </a:p>
        </p:txBody>
      </p:sp>
      <p:sp>
        <p:nvSpPr>
          <p:cNvPr id="8" name="Footer Placeholder 4"/>
          <p:cNvSpPr>
            <a:spLocks noGrp="1"/>
          </p:cNvSpPr>
          <p:nvPr>
            <p:ph type="ftr" sz="quarter" idx="12"/>
          </p:nvPr>
        </p:nvSpPr>
        <p:spPr/>
        <p:txBody>
          <a:bodyPr/>
          <a:lstStyle>
            <a:lvl1pPr>
              <a:defRPr/>
            </a:lvl1pPr>
          </a:lstStyle>
          <a:p>
            <a:pPr>
              <a:defRPr/>
            </a:pPr>
            <a:r>
              <a:rPr lang="en-US" dirty="0"/>
              <a:t>www.</a:t>
            </a:r>
            <a:r>
              <a:rPr lang="en-US" dirty="0">
                <a:solidFill>
                  <a:srgbClr val="FFFF00"/>
                </a:solidFill>
              </a:rPr>
              <a:t>bringit</a:t>
            </a:r>
            <a:r>
              <a:rPr lang="en-US" dirty="0"/>
              <a:t>.wisconsin.gov</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B2A9AA-7F69-FB40-8685-1755FD00A2A7}" type="datetime1">
              <a:rPr lang="en-US"/>
              <a:pPr>
                <a:defRPr/>
              </a:pPr>
              <a:t>11/1/2023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C2E7CE6-F217-DB41-B5F6-4DC8AD9E2B6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CE6C99-BD3C-6A4F-B1F0-C249A7490666}" type="datetime1">
              <a:rPr lang="en-US"/>
              <a:pPr>
                <a:defRPr/>
              </a:pPr>
              <a:t>11/1/2023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CFC9CF-E6EB-5644-BD03-9D05FDC317E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6CB3D49-42B3-714B-BFA6-B7878F2EA24F}" type="datetime1">
              <a:rPr lang="en-US"/>
              <a:pPr>
                <a:defRPr/>
              </a:pPr>
              <a:t>11/1/2023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12117D-0730-9D4E-A729-C1E4A0DD675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pitchFamily="-65" charset="-128"/>
              <a:cs typeface="ＭＳ Ｐゴシック" pitchFamily="-65" charset="-128"/>
            </a:endParaRPr>
          </a:p>
        </p:txBody>
      </p:sp>
      <p:pic>
        <p:nvPicPr>
          <p:cNvPr id="6" name="Picture 10" descr="voterid_logo.png"/>
          <p:cNvPicPr>
            <a:picLocks noChangeAspect="1"/>
          </p:cNvPicPr>
          <p:nvPr userDrawn="1"/>
        </p:nvPicPr>
        <p:blipFill>
          <a:blip r:embed="rId2"/>
          <a:srcRect/>
          <a:stretch>
            <a:fillRect/>
          </a:stretch>
        </p:blipFill>
        <p:spPr bwMode="auto">
          <a:xfrm>
            <a:off x="346075" y="268288"/>
            <a:ext cx="1901825" cy="1371600"/>
          </a:xfrm>
          <a:prstGeom prst="rect">
            <a:avLst/>
          </a:prstGeom>
          <a:noFill/>
          <a:ln w="9525">
            <a:noFill/>
            <a:miter lim="800000"/>
            <a:headEnd/>
            <a:tailEnd/>
          </a:ln>
        </p:spPr>
      </p:pic>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DC4BE5F8-5E17-0E41-8475-E898E7C1FE37}" type="datetime1">
              <a:rPr lang="en-US"/>
              <a:pPr>
                <a:defRPr/>
              </a:pPr>
              <a:t>11/1/2023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99B3259-87D1-AD43-B1B9-E91E16407B9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952D5BAA-BD8C-534D-B29B-7F27C4EF1D86}" type="datetime1">
              <a:rPr lang="en-US"/>
              <a:pPr>
                <a:defRPr/>
              </a:pPr>
              <a:t>11/1/2023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B4DEEB3-CE0E-654B-B554-D74440D7ED1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4B696D63-7F3B-3A4A-8F4E-140D41D779BF}" type="datetime1">
              <a:rPr lang="en-US"/>
              <a:pPr>
                <a:defRPr/>
              </a:pPr>
              <a:t>11/1/2023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E33A255C-C34A-1440-AF9A-40276ABD416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46EAFC-420E-014C-AAEB-C35F9531F8DC}" type="datetime1">
              <a:rPr lang="en-US"/>
              <a:pPr>
                <a:defRPr/>
              </a:pPr>
              <a:t>11/1/2023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www.</a:t>
            </a:r>
            <a:r>
              <a:rPr lang="en-US" dirty="0">
                <a:solidFill>
                  <a:srgbClr val="FFFF00"/>
                </a:solidFill>
              </a:rPr>
              <a:t>bringit</a:t>
            </a:r>
            <a:r>
              <a:rPr lang="en-US" dirty="0"/>
              <a:t>.wisconsin.gov</a:t>
            </a:r>
          </a:p>
        </p:txBody>
      </p:sp>
      <p:sp>
        <p:nvSpPr>
          <p:cNvPr id="5" name="Slide Number Placeholder 5"/>
          <p:cNvSpPr>
            <a:spLocks noGrp="1"/>
          </p:cNvSpPr>
          <p:nvPr>
            <p:ph type="sldNum" sz="quarter" idx="12"/>
          </p:nvPr>
        </p:nvSpPr>
        <p:spPr>
          <a:ln/>
        </p:spPr>
        <p:txBody>
          <a:bodyPr/>
          <a:lstStyle>
            <a:lvl1pPr>
              <a:defRPr/>
            </a:lvl1pPr>
          </a:lstStyle>
          <a:p>
            <a:pPr>
              <a:defRPr/>
            </a:pPr>
            <a:fld id="{15575B19-F7BB-0649-9AD5-89486D43917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B74DE80-B9AF-5949-9DE8-F4A86C0EC67E}" type="datetime1">
              <a:rPr lang="en-US"/>
              <a:pPr>
                <a:defRPr/>
              </a:pPr>
              <a:t>11/1/2023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4F19DF0B-B06D-A840-9E1F-4D1E6B977A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pitchFamily="-65" charset="-128"/>
              <a:cs typeface="ＭＳ Ｐゴシック" pitchFamily="-65" charset="-128"/>
            </a:endParaRPr>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pitchFamily="-65" charset="-128"/>
              <a:cs typeface="ＭＳ Ｐゴシック" pitchFamily="-65" charset="-128"/>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605CBBCC-37B3-4846-B0D1-663C4FC21A75}" type="datetime1">
              <a:rPr lang="en-US"/>
              <a:pPr>
                <a:defRPr/>
              </a:pPr>
              <a:t>11/1/2023</a:t>
            </a:fld>
            <a:endParaRPr lang="en-US" dirty="0"/>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2C155948-9DE1-6747-9353-58ABA2B840F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pitchFamily="-65" charset="-128"/>
              <a:cs typeface="ＭＳ Ｐゴシック" pitchFamily="-65" charset="-128"/>
            </a:endParaRPr>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7" name="Picture 10" descr="voterid_logo.png"/>
          <p:cNvPicPr>
            <a:picLocks noChangeAspect="1"/>
          </p:cNvPicPr>
          <p:nvPr userDrawn="1"/>
        </p:nvPicPr>
        <p:blipFill>
          <a:blip r:embed="rId2"/>
          <a:srcRect/>
          <a:stretch>
            <a:fillRect/>
          </a:stretch>
        </p:blipFill>
        <p:spPr bwMode="auto">
          <a:xfrm>
            <a:off x="346075" y="268288"/>
            <a:ext cx="1901825" cy="1371600"/>
          </a:xfrm>
          <a:prstGeom prst="rect">
            <a:avLst/>
          </a:prstGeom>
          <a:noFill/>
          <a:ln w="9525">
            <a:noFill/>
            <a:miter lim="800000"/>
            <a:headEnd/>
            <a:tailEnd/>
          </a:ln>
        </p:spPr>
      </p:pic>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dirty="0"/>
              <a:t>Drag picture to placeholder or click icon to add</a:t>
            </a: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5"/>
          </p:nvPr>
        </p:nvSpPr>
        <p:spPr/>
        <p:txBody>
          <a:bodyPr/>
          <a:lstStyle>
            <a:lvl1pPr>
              <a:defRPr/>
            </a:lvl1pPr>
          </a:lstStyle>
          <a:p>
            <a:pPr>
              <a:defRPr/>
            </a:pPr>
            <a:fld id="{35CEAC81-70D7-464B-9B6B-303819ADB060}" type="datetime1">
              <a:rPr lang="en-US"/>
              <a:pPr>
                <a:defRPr/>
              </a:pPr>
              <a:t>11/1/2023</a:t>
            </a:fld>
            <a:endParaRPr lang="en-US" dirty="0"/>
          </a:p>
        </p:txBody>
      </p:sp>
      <p:sp>
        <p:nvSpPr>
          <p:cNvPr id="9" name="Footer Placeholder 5"/>
          <p:cNvSpPr>
            <a:spLocks noGrp="1"/>
          </p:cNvSpPr>
          <p:nvPr>
            <p:ph type="ftr" sz="quarter" idx="16"/>
          </p:nvPr>
        </p:nvSpPr>
        <p:spPr/>
        <p:txBody>
          <a:bodyPr/>
          <a:lstStyle>
            <a:lvl1pPr>
              <a:defRPr/>
            </a:lvl1pPr>
          </a:lstStyle>
          <a:p>
            <a:pPr>
              <a:defRPr/>
            </a:pPr>
            <a:endParaRPr lang="en-US" dirty="0"/>
          </a:p>
        </p:txBody>
      </p:sp>
      <p:sp>
        <p:nvSpPr>
          <p:cNvPr id="10" name="Slide Number Placeholder 6"/>
          <p:cNvSpPr>
            <a:spLocks noGrp="1"/>
          </p:cNvSpPr>
          <p:nvPr>
            <p:ph type="sldNum" sz="quarter" idx="17"/>
          </p:nvPr>
        </p:nvSpPr>
        <p:spPr/>
        <p:txBody>
          <a:bodyPr/>
          <a:lstStyle>
            <a:lvl1pPr>
              <a:defRPr/>
            </a:lvl1pPr>
          </a:lstStyle>
          <a:p>
            <a:pPr>
              <a:defRPr/>
            </a:pPr>
            <a:fld id="{7A3C6229-0E39-834E-A200-0E746C4C3A5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2" name="Title Placeholder 1"/>
          <p:cNvSpPr>
            <a:spLocks noGrp="1"/>
          </p:cNvSpPr>
          <p:nvPr>
            <p:ph type="title"/>
          </p:nvPr>
        </p:nvSpPr>
        <p:spPr>
          <a:xfrm>
            <a:off x="822325" y="365125"/>
            <a:ext cx="7521575" cy="549275"/>
          </a:xfrm>
          <a:prstGeom prst="rect">
            <a:avLst/>
          </a:prstGeom>
        </p:spPr>
        <p:txBody>
          <a:bodyPr vert="horz" wrap="square" lIns="91440" tIns="45720" rIns="91440" bIns="45720" numCol="1" anchor="ctr" anchorCtr="0" compatLnSpc="1">
            <a:prstTxWarp prst="textNoShape">
              <a:avLst/>
            </a:prstTxWarp>
            <a:noAutofit/>
          </a:bodyPr>
          <a:lstStyle/>
          <a:p>
            <a:pPr lvl="0"/>
            <a:r>
              <a:rPr lang="en-US"/>
              <a:t>Click to edit Master title style</a:t>
            </a:r>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pPr>
              <a:defRPr/>
            </a:pPr>
            <a:fld id="{984EED36-7E9C-E843-9726-8D4794B694B0}" type="datetime1">
              <a:rPr lang="en-US"/>
              <a:pPr>
                <a:defRPr/>
              </a:pPr>
              <a:t>11/1/2023</a:t>
            </a:fld>
            <a:endParaRPr lang="en-US" dirty="0"/>
          </a:p>
        </p:txBody>
      </p:sp>
      <p:sp>
        <p:nvSpPr>
          <p:cNvPr id="5" name="Footer Placeholder 4"/>
          <p:cNvSpPr>
            <a:spLocks noGrp="1"/>
          </p:cNvSpPr>
          <p:nvPr>
            <p:ph type="ftr" sz="quarter" idx="3"/>
          </p:nvPr>
        </p:nvSpPr>
        <p:spPr>
          <a:xfrm>
            <a:off x="3517900" y="6284913"/>
            <a:ext cx="4724400" cy="274637"/>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pPr>
              <a:defRPr/>
            </a:pPr>
            <a:r>
              <a:rPr lang="en-US" dirty="0"/>
              <a:t>www.</a:t>
            </a:r>
            <a:r>
              <a:rPr lang="en-US" dirty="0">
                <a:solidFill>
                  <a:srgbClr val="FFFF00"/>
                </a:solidFill>
              </a:rPr>
              <a:t>bringit</a:t>
            </a:r>
            <a:r>
              <a:rPr lang="en-US" dirty="0"/>
              <a:t>.wisconsin.gov</a:t>
            </a:r>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defRPr>
            </a:lvl1pPr>
          </a:lstStyle>
          <a:p>
            <a:pPr>
              <a:defRPr/>
            </a:pPr>
            <a:fld id="{7853FE21-A4F4-E44D-A037-EB07556CB8E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38" r:id="rId6"/>
    <p:sldLayoutId id="2147483844" r:id="rId7"/>
    <p:sldLayoutId id="2147483845" r:id="rId8"/>
    <p:sldLayoutId id="2147483846" r:id="rId9"/>
    <p:sldLayoutId id="2147483847" r:id="rId10"/>
    <p:sldLayoutId id="2147483848" r:id="rId11"/>
  </p:sldLayoutIdLst>
  <p:hf hdr="0" ftr="0" dt="0"/>
  <p:txStyles>
    <p:titleStyle>
      <a:lvl1pPr algn="l" rtl="0" eaLnBrk="0" fontAlgn="base" hangingPunct="0">
        <a:spcBef>
          <a:spcPct val="0"/>
        </a:spcBef>
        <a:spcAft>
          <a:spcPct val="0"/>
        </a:spcAft>
        <a:defRPr sz="3200" kern="1200" cap="all">
          <a:solidFill>
            <a:srgbClr val="B61A21"/>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200">
          <a:solidFill>
            <a:srgbClr val="B61A21"/>
          </a:solidFill>
          <a:latin typeface="Franklin Gothic Medium"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200">
          <a:solidFill>
            <a:srgbClr val="B61A21"/>
          </a:solidFill>
          <a:latin typeface="Franklin Gothic Medium"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200">
          <a:solidFill>
            <a:srgbClr val="B61A21"/>
          </a:solidFill>
          <a:latin typeface="Franklin Gothic Medium"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200">
          <a:solidFill>
            <a:srgbClr val="B61A21"/>
          </a:solidFill>
          <a:latin typeface="Franklin Gothic Medium" pitchFamily="-65" charset="0"/>
          <a:ea typeface="ＭＳ Ｐゴシック" pitchFamily="-65" charset="-128"/>
          <a:cs typeface="ＭＳ Ｐゴシック" pitchFamily="-65" charset="-128"/>
        </a:defRPr>
      </a:lvl5pPr>
      <a:lvl6pPr marL="457200" algn="l" rtl="0" fontAlgn="base">
        <a:spcBef>
          <a:spcPct val="0"/>
        </a:spcBef>
        <a:spcAft>
          <a:spcPct val="0"/>
        </a:spcAft>
        <a:defRPr sz="3200">
          <a:solidFill>
            <a:srgbClr val="B61A21"/>
          </a:solidFill>
          <a:latin typeface="Franklin Gothic Medium" pitchFamily="-65" charset="0"/>
          <a:ea typeface="ＭＳ Ｐゴシック" pitchFamily="-65" charset="-128"/>
          <a:cs typeface="ＭＳ Ｐゴシック" pitchFamily="-65" charset="-128"/>
        </a:defRPr>
      </a:lvl6pPr>
      <a:lvl7pPr marL="914400" algn="l" rtl="0" fontAlgn="base">
        <a:spcBef>
          <a:spcPct val="0"/>
        </a:spcBef>
        <a:spcAft>
          <a:spcPct val="0"/>
        </a:spcAft>
        <a:defRPr sz="3200">
          <a:solidFill>
            <a:srgbClr val="B61A21"/>
          </a:solidFill>
          <a:latin typeface="Franklin Gothic Medium" pitchFamily="-65" charset="0"/>
          <a:ea typeface="ＭＳ Ｐゴシック" pitchFamily="-65" charset="-128"/>
          <a:cs typeface="ＭＳ Ｐゴシック" pitchFamily="-65" charset="-128"/>
        </a:defRPr>
      </a:lvl7pPr>
      <a:lvl8pPr marL="1371600" algn="l" rtl="0" fontAlgn="base">
        <a:spcBef>
          <a:spcPct val="0"/>
        </a:spcBef>
        <a:spcAft>
          <a:spcPct val="0"/>
        </a:spcAft>
        <a:defRPr sz="3200">
          <a:solidFill>
            <a:srgbClr val="B61A21"/>
          </a:solidFill>
          <a:latin typeface="Franklin Gothic Medium" pitchFamily="-65" charset="0"/>
          <a:ea typeface="ＭＳ Ｐゴシック" pitchFamily="-65" charset="-128"/>
          <a:cs typeface="ＭＳ Ｐゴシック" pitchFamily="-65" charset="-128"/>
        </a:defRPr>
      </a:lvl8pPr>
      <a:lvl9pPr marL="1828800" algn="l" rtl="0" fontAlgn="base">
        <a:spcBef>
          <a:spcPct val="0"/>
        </a:spcBef>
        <a:spcAft>
          <a:spcPct val="0"/>
        </a:spcAft>
        <a:defRPr sz="3200">
          <a:solidFill>
            <a:srgbClr val="B61A21"/>
          </a:solidFill>
          <a:latin typeface="Franklin Gothic Medium" pitchFamily="-65" charset="0"/>
          <a:ea typeface="ＭＳ Ｐゴシック" pitchFamily="-65" charset="-128"/>
          <a:cs typeface="ＭＳ Ｐゴシック" pitchFamily="-65" charset="-128"/>
        </a:defRPr>
      </a:lvl9pPr>
    </p:titleStyle>
    <p:bodyStyle>
      <a:lvl1pPr marL="342900" indent="-342900" algn="l" rtl="0" eaLnBrk="0" fontAlgn="base" hangingPunct="0">
        <a:spcBef>
          <a:spcPts val="800"/>
        </a:spcBef>
        <a:spcAft>
          <a:spcPct val="0"/>
        </a:spcAft>
        <a:buFont typeface="Arial" pitchFamily="-65" charset="0"/>
        <a:defRPr sz="1600" b="1" kern="1200">
          <a:solidFill>
            <a:schemeClr val="tx1"/>
          </a:solidFill>
          <a:latin typeface="+mn-lt"/>
          <a:ea typeface="ＭＳ Ｐゴシック" pitchFamily="-65" charset="-128"/>
          <a:cs typeface="ＭＳ Ｐゴシック" pitchFamily="-65" charset="-128"/>
        </a:defRPr>
      </a:lvl1pPr>
      <a:lvl2pPr marL="173038" indent="-173038" algn="l" rtl="0" eaLnBrk="0" fontAlgn="base" hangingPunct="0">
        <a:spcBef>
          <a:spcPts val="300"/>
        </a:spcBef>
        <a:spcAft>
          <a:spcPct val="0"/>
        </a:spcAft>
        <a:buClr>
          <a:schemeClr val="accent2"/>
        </a:buClr>
        <a:buFont typeface="Wingdings" pitchFamily="-65" charset="2"/>
        <a:buChar char="§"/>
        <a:defRPr sz="1600" kern="1200">
          <a:solidFill>
            <a:schemeClr val="tx1"/>
          </a:solidFill>
          <a:latin typeface="+mn-lt"/>
          <a:ea typeface="ＭＳ Ｐゴシック" pitchFamily="-65" charset="-128"/>
          <a:cs typeface="+mn-cs"/>
        </a:defRPr>
      </a:lvl2pPr>
      <a:lvl3pPr marL="401638" indent="-163513" algn="l" rtl="0" eaLnBrk="0" fontAlgn="base" hangingPunct="0">
        <a:spcBef>
          <a:spcPts val="300"/>
        </a:spcBef>
        <a:spcAft>
          <a:spcPct val="0"/>
        </a:spcAft>
        <a:buClr>
          <a:schemeClr val="accent2"/>
        </a:buClr>
        <a:buFont typeface="Wingdings" pitchFamily="-65" charset="2"/>
        <a:buChar char="§"/>
        <a:defRPr sz="1600" kern="1200">
          <a:solidFill>
            <a:schemeClr val="tx1"/>
          </a:solidFill>
          <a:latin typeface="+mn-lt"/>
          <a:ea typeface="ＭＳ Ｐゴシック" pitchFamily="-65" charset="-128"/>
          <a:cs typeface="+mn-cs"/>
        </a:defRPr>
      </a:lvl3pPr>
      <a:lvl4pPr marL="630238" indent="-163513" algn="l" rtl="0" eaLnBrk="0" fontAlgn="base" hangingPunct="0">
        <a:spcBef>
          <a:spcPts val="300"/>
        </a:spcBef>
        <a:spcAft>
          <a:spcPct val="0"/>
        </a:spcAft>
        <a:buClr>
          <a:schemeClr val="accent2"/>
        </a:buClr>
        <a:buFont typeface="Wingdings" pitchFamily="-65" charset="2"/>
        <a:buChar char="§"/>
        <a:defRPr sz="1600" kern="1200">
          <a:solidFill>
            <a:schemeClr val="tx1"/>
          </a:solidFill>
          <a:latin typeface="+mn-lt"/>
          <a:ea typeface="ＭＳ Ｐゴシック" pitchFamily="-65" charset="-128"/>
          <a:cs typeface="+mn-cs"/>
        </a:defRPr>
      </a:lvl4pPr>
      <a:lvl5pPr marL="858838" indent="-173038" algn="l" rtl="0" eaLnBrk="0" fontAlgn="base" hangingPunct="0">
        <a:spcBef>
          <a:spcPts val="300"/>
        </a:spcBef>
        <a:spcAft>
          <a:spcPct val="0"/>
        </a:spcAft>
        <a:buClr>
          <a:schemeClr val="accent2"/>
        </a:buClr>
        <a:buFont typeface="Wingdings" pitchFamily="-65" charset="2"/>
        <a:buChar char="§"/>
        <a:defRPr sz="1600" kern="1200">
          <a:solidFill>
            <a:schemeClr val="tx1"/>
          </a:solidFill>
          <a:latin typeface="+mn-lt"/>
          <a:ea typeface="ＭＳ Ｐゴシック" pitchFamily="-65" charset="-128"/>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bringit.wi.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lections.wi.gov/resources/quick-reference-topics/2023-2024-calendar-election-eve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cs.legis.wisconsin.gov/statutes/statutes/7/i/15/1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ile:///\\lcscfs\clerk$\Elections\Election%20Administration\Training\2023%20November%20Clerk%20Training.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lections.wi.gov/calenda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lections.wi.gov/event/new-absentee-certificate-envelopes" TargetMode="External"/><Relationship Id="rId2" Type="http://schemas.openxmlformats.org/officeDocument/2006/relationships/hyperlink" Target="https://elections.wi.gov/event/new-clerks-election-class" TargetMode="External"/><Relationship Id="rId1" Type="http://schemas.openxmlformats.org/officeDocument/2006/relationships/slideLayout" Target="../slideLayouts/slideLayout2.xml"/><Relationship Id="rId5" Type="http://schemas.openxmlformats.org/officeDocument/2006/relationships/hyperlink" Target="https://elections.wi.gov/event/what-expect-polling-place-review" TargetMode="External"/><Relationship Id="rId4" Type="http://schemas.openxmlformats.org/officeDocument/2006/relationships/hyperlink" Target="https://elections.wi.gov/event/appointing-election-officials-2024-2025-ter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lections.wi.gov/sites/default/files/documents/Equipment%20Inventory%20List%20-%20template.xlsx" TargetMode="External"/><Relationship Id="rId2" Type="http://schemas.openxmlformats.org/officeDocument/2006/relationships/hyperlink" Target="https://elections.wi.gov/memo/2023-accessible-voting-equipment-subgrant-reimbursement-progra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1"/>
            <a:ext cx="7521575" cy="1207008"/>
          </a:xfrm>
        </p:spPr>
        <p:txBody>
          <a:bodyPr/>
          <a:lstStyle/>
          <a:p>
            <a:pPr algn="ctr"/>
            <a:r>
              <a:rPr lang="en-US" dirty="0" smtClean="0"/>
              <a:t>Memorandums of understanding</a:t>
            </a:r>
            <a:br>
              <a:rPr lang="en-US" dirty="0" smtClean="0"/>
            </a:br>
            <a:r>
              <a:rPr lang="en-US" dirty="0" smtClean="0"/>
              <a:t>(Mou)</a:t>
            </a:r>
            <a:endParaRPr lang="en-US" dirty="0"/>
          </a:p>
        </p:txBody>
      </p:sp>
      <p:sp>
        <p:nvSpPr>
          <p:cNvPr id="3" name="Content Placeholder 2"/>
          <p:cNvSpPr>
            <a:spLocks noGrp="1"/>
          </p:cNvSpPr>
          <p:nvPr>
            <p:ph idx="1"/>
          </p:nvPr>
        </p:nvSpPr>
        <p:spPr/>
        <p:txBody>
          <a:bodyPr/>
          <a:lstStyle/>
          <a:p>
            <a:pPr>
              <a:buFont typeface="+mj-lt"/>
              <a:buAutoNum type="arabicPeriod"/>
            </a:pPr>
            <a:r>
              <a:rPr lang="en-US" sz="2800" dirty="0" err="1" smtClean="0"/>
              <a:t>WisVote</a:t>
            </a:r>
            <a:endParaRPr lang="en-US" sz="2800" dirty="0" smtClean="0"/>
          </a:p>
          <a:p>
            <a:pPr>
              <a:buFont typeface="+mj-lt"/>
              <a:buAutoNum type="arabicPeriod"/>
            </a:pPr>
            <a:r>
              <a:rPr lang="en-US" sz="2800" dirty="0" smtClean="0"/>
              <a:t>Maintenance Agreements</a:t>
            </a:r>
          </a:p>
          <a:p>
            <a:pPr marL="0" indent="0"/>
            <a:endParaRPr lang="en-US" sz="2800" dirty="0"/>
          </a:p>
          <a:p>
            <a:pPr marL="0" indent="0"/>
            <a:r>
              <a:rPr lang="en-US" sz="2800" dirty="0" smtClean="0"/>
              <a:t>Review and sign with Town Boards</a:t>
            </a:r>
          </a:p>
          <a:p>
            <a:pPr marL="0" indent="0"/>
            <a:r>
              <a:rPr lang="en-US" sz="2800" dirty="0" smtClean="0"/>
              <a:t>Return to County Clerk’s Office by December 31, 2023.</a:t>
            </a:r>
            <a:endParaRPr lang="en-US" sz="2800" dirty="0"/>
          </a:p>
        </p:txBody>
      </p:sp>
      <p:sp>
        <p:nvSpPr>
          <p:cNvPr id="4" name="Slide Number Placeholder 3"/>
          <p:cNvSpPr>
            <a:spLocks noGrp="1"/>
          </p:cNvSpPr>
          <p:nvPr>
            <p:ph type="sldNum" sz="quarter" idx="12"/>
          </p:nvPr>
        </p:nvSpPr>
        <p:spPr/>
        <p:txBody>
          <a:bodyPr/>
          <a:lstStyle/>
          <a:p>
            <a:pPr>
              <a:defRPr/>
            </a:pPr>
            <a:fld id="{8712117D-0730-9D4E-A729-C1E4A0DD6754}" type="slidenum">
              <a:rPr lang="en-US" smtClean="0"/>
              <a:pPr>
                <a:defRPr/>
              </a:pPr>
              <a:t>1</a:t>
            </a:fld>
            <a:endParaRPr lang="en-US" dirty="0"/>
          </a:p>
        </p:txBody>
      </p:sp>
    </p:spTree>
    <p:extLst>
      <p:ext uri="{BB962C8B-B14F-4D97-AF65-F5344CB8AC3E}">
        <p14:creationId xmlns:p14="http://schemas.microsoft.com/office/powerpoint/2010/main" val="297429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idx="1"/>
          </p:nvPr>
        </p:nvSpPr>
        <p:spPr>
          <a:xfrm>
            <a:off x="506412" y="2032000"/>
            <a:ext cx="8131175" cy="2586038"/>
          </a:xfrm>
        </p:spPr>
        <p:txBody>
          <a:bodyPr>
            <a:normAutofit fontScale="92500" lnSpcReduction="10000"/>
          </a:bodyPr>
          <a:lstStyle/>
          <a:p>
            <a:pPr eaLnBrk="1" hangingPunct="1">
              <a:spcBef>
                <a:spcPts val="600"/>
              </a:spcBef>
              <a:buFontTx/>
              <a:buNone/>
              <a:defRPr/>
            </a:pPr>
            <a:endParaRPr lang="en-US" sz="3600" dirty="0">
              <a:latin typeface="Arial" pitchFamily="-65" charset="0"/>
            </a:endParaRPr>
          </a:p>
          <a:p>
            <a:pPr algn="ctr" eaLnBrk="1" hangingPunct="1">
              <a:spcBef>
                <a:spcPts val="600"/>
              </a:spcBef>
              <a:buFontTx/>
              <a:buNone/>
              <a:defRPr/>
            </a:pPr>
            <a:r>
              <a:rPr lang="en-US" sz="5000" dirty="0">
                <a:solidFill>
                  <a:srgbClr val="D21A21"/>
                </a:solidFill>
                <a:latin typeface="Franklin Gothic Medium" panose="020B0603020102020204" pitchFamily="34" charset="0"/>
                <a:cs typeface="Estrangelo Edessa" panose="03080600000000000000" pitchFamily="66" charset="0"/>
              </a:rPr>
              <a:t>VOTING IN WISCONSIN </a:t>
            </a:r>
            <a:r>
              <a:rPr lang="en-US" sz="5000" dirty="0">
                <a:solidFill>
                  <a:srgbClr val="D21A21"/>
                </a:solidFill>
                <a:latin typeface="Franklin Gothic Medium" panose="020B0603020102020204" pitchFamily="34" charset="0"/>
              </a:rPr>
              <a:t/>
            </a:r>
            <a:br>
              <a:rPr lang="en-US" sz="5000" dirty="0">
                <a:solidFill>
                  <a:srgbClr val="D21A21"/>
                </a:solidFill>
                <a:latin typeface="Franklin Gothic Medium" panose="020B0603020102020204" pitchFamily="34" charset="0"/>
              </a:rPr>
            </a:br>
            <a:r>
              <a:rPr lang="en-US" sz="5000" dirty="0">
                <a:solidFill>
                  <a:srgbClr val="FF8000"/>
                </a:solidFill>
                <a:latin typeface="Franklin Gothic Medium" panose="020B0603020102020204" pitchFamily="34" charset="0"/>
              </a:rPr>
              <a:t>-</a:t>
            </a:r>
            <a:r>
              <a:rPr lang="en-US" sz="5000" dirty="0">
                <a:solidFill>
                  <a:srgbClr val="D21A21"/>
                </a:solidFill>
                <a:latin typeface="Franklin Gothic Medium" panose="020B0603020102020204" pitchFamily="34" charset="0"/>
              </a:rPr>
              <a:t> </a:t>
            </a:r>
            <a:r>
              <a:rPr lang="en-US" sz="4300" b="0" dirty="0">
                <a:solidFill>
                  <a:srgbClr val="909090"/>
                </a:solidFill>
                <a:latin typeface="Skolar Basic Rg" pitchFamily="50" charset="0"/>
              </a:rPr>
              <a:t>AND</a:t>
            </a:r>
            <a:r>
              <a:rPr lang="en-US" sz="5000" dirty="0">
                <a:solidFill>
                  <a:srgbClr val="909090"/>
                </a:solidFill>
                <a:latin typeface="Franklin Gothic Medium" panose="020B0603020102020204" pitchFamily="34" charset="0"/>
              </a:rPr>
              <a:t> </a:t>
            </a:r>
            <a:r>
              <a:rPr lang="en-US" sz="5000" dirty="0">
                <a:solidFill>
                  <a:srgbClr val="FF8000"/>
                </a:solidFill>
                <a:latin typeface="Franklin Gothic Medium" panose="020B0603020102020204" pitchFamily="34" charset="0"/>
              </a:rPr>
              <a:t>-</a:t>
            </a:r>
            <a:r>
              <a:rPr lang="en-US" sz="5000" dirty="0">
                <a:solidFill>
                  <a:srgbClr val="C71A21"/>
                </a:solidFill>
                <a:latin typeface="Franklin Gothic Medium" panose="020B0603020102020204" pitchFamily="34" charset="0"/>
              </a:rPr>
              <a:t/>
            </a:r>
            <a:br>
              <a:rPr lang="en-US" sz="5000" dirty="0">
                <a:solidFill>
                  <a:srgbClr val="C71A21"/>
                </a:solidFill>
                <a:latin typeface="Franklin Gothic Medium" panose="020B0603020102020204" pitchFamily="34" charset="0"/>
              </a:rPr>
            </a:br>
            <a:r>
              <a:rPr lang="en-US" sz="5000" dirty="0">
                <a:solidFill>
                  <a:srgbClr val="D21A21"/>
                </a:solidFill>
                <a:latin typeface="Franklin Gothic Medium" panose="020B0603020102020204" pitchFamily="34" charset="0"/>
              </a:rPr>
              <a:t>THE VOTER PHOTO ID LAW</a:t>
            </a:r>
          </a:p>
          <a:p>
            <a:pPr algn="ctr" eaLnBrk="1" hangingPunct="1">
              <a:spcBef>
                <a:spcPts val="600"/>
              </a:spcBef>
              <a:buFontTx/>
              <a:buNone/>
              <a:defRPr/>
            </a:pPr>
            <a:endParaRPr lang="en-US" dirty="0">
              <a:solidFill>
                <a:srgbClr val="B61A21"/>
              </a:solidFill>
              <a:latin typeface="Arial" pitchFamily="-65" charset="0"/>
            </a:endParaRPr>
          </a:p>
        </p:txBody>
      </p:sp>
      <p:pic>
        <p:nvPicPr>
          <p:cNvPr id="15364" name="Picture 1" descr="voterid_logo.png"/>
          <p:cNvPicPr>
            <a:picLocks noChangeAspect="1"/>
          </p:cNvPicPr>
          <p:nvPr/>
        </p:nvPicPr>
        <p:blipFill>
          <a:blip r:embed="rId3"/>
          <a:srcRect/>
          <a:stretch>
            <a:fillRect/>
          </a:stretch>
        </p:blipFill>
        <p:spPr bwMode="auto">
          <a:xfrm>
            <a:off x="573088" y="415925"/>
            <a:ext cx="2743200" cy="1978025"/>
          </a:xfrm>
          <a:prstGeom prst="rect">
            <a:avLst/>
          </a:prstGeom>
          <a:noFill/>
          <a:ln w="9525">
            <a:noFill/>
            <a:miter lim="800000"/>
            <a:headEnd/>
            <a:tailEnd/>
          </a:ln>
        </p:spPr>
      </p:pic>
      <p:sp>
        <p:nvSpPr>
          <p:cNvPr id="5" name="Rectangle 4"/>
          <p:cNvSpPr/>
          <p:nvPr/>
        </p:nvSpPr>
        <p:spPr>
          <a:xfrm>
            <a:off x="2286000" y="5329698"/>
            <a:ext cx="4572000" cy="400110"/>
          </a:xfrm>
          <a:prstGeom prst="rect">
            <a:avLst/>
          </a:prstGeom>
        </p:spPr>
        <p:txBody>
          <a:bodyPr>
            <a:spAutoFit/>
          </a:bodyPr>
          <a:lstStyle/>
          <a:p>
            <a:pPr marL="342900" lvl="0" indent="-342900" algn="ctr">
              <a:spcBef>
                <a:spcPts val="800"/>
              </a:spcBef>
              <a:defRPr/>
            </a:pPr>
            <a:r>
              <a:rPr lang="en-US" sz="2000" b="1" dirty="0">
                <a:solidFill>
                  <a:srgbClr val="3E1F00"/>
                </a:solidFill>
                <a:latin typeface="Franklin Gothic Book"/>
              </a:rPr>
              <a:t>Wisconsin Elections Commission</a:t>
            </a:r>
            <a:endParaRPr lang="en-US" sz="2000" b="1" dirty="0">
              <a:solidFill>
                <a:srgbClr val="000000"/>
              </a:solidFill>
              <a:latin typeface="Franklin Gothic Book"/>
            </a:endParaRPr>
          </a:p>
        </p:txBody>
      </p:sp>
      <p:pic>
        <p:nvPicPr>
          <p:cNvPr id="4" name="Picture 3">
            <a:extLst>
              <a:ext uri="{FF2B5EF4-FFF2-40B4-BE49-F238E27FC236}">
                <a16:creationId xmlns:a16="http://schemas.microsoft.com/office/drawing/2014/main" id="{E3A876E6-1E38-4FC7-8A82-F4343F5FA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471" y="5130492"/>
            <a:ext cx="1600201" cy="1600201"/>
          </a:xfrm>
          <a:prstGeom prst="rect">
            <a:avLst/>
          </a:prstGeom>
        </p:spPr>
      </p:pic>
    </p:spTree>
    <p:extLst>
      <p:ext uri="{BB962C8B-B14F-4D97-AF65-F5344CB8AC3E}">
        <p14:creationId xmlns:p14="http://schemas.microsoft.com/office/powerpoint/2010/main" val="1223590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758952" y="512064"/>
            <a:ext cx="8039771" cy="356616"/>
          </a:xfrm>
        </p:spPr>
        <p:txBody>
          <a:bodyPr/>
          <a:lstStyle/>
          <a:p>
            <a:pPr algn="ctr" eaLnBrk="1" hangingPunct="1">
              <a:defRPr/>
            </a:pPr>
            <a:r>
              <a:rPr lang="en-US" sz="3600" b="1" dirty="0">
                <a:solidFill>
                  <a:srgbClr val="909090"/>
                </a:solidFill>
                <a:latin typeface="Franklin Gothic Medium" panose="020B0603020102020204" pitchFamily="34" charset="0"/>
              </a:rPr>
              <a:t>WEC NEW PHOTO ID GUIDE</a:t>
            </a:r>
            <a:br>
              <a:rPr lang="en-US" sz="3600" b="1" dirty="0">
                <a:solidFill>
                  <a:srgbClr val="909090"/>
                </a:solidFill>
                <a:latin typeface="Franklin Gothic Medium" panose="020B0603020102020204" pitchFamily="34" charset="0"/>
              </a:rPr>
            </a:br>
            <a:endParaRPr lang="en-US" sz="3600" b="1" cap="none" dirty="0">
              <a:solidFill>
                <a:srgbClr val="909090"/>
              </a:solidFill>
              <a:latin typeface="Franklin Gothic Medium" panose="020B0603020102020204" pitchFamily="34" charset="0"/>
            </a:endParaRPr>
          </a:p>
        </p:txBody>
      </p:sp>
      <p:sp>
        <p:nvSpPr>
          <p:cNvPr id="80899" name="Rectangle 6"/>
          <p:cNvSpPr>
            <a:spLocks noGrp="1" noChangeArrowheads="1"/>
          </p:cNvSpPr>
          <p:nvPr>
            <p:ph type="sldNum" sz="quarter" idx="12"/>
          </p:nvPr>
        </p:nvSpPr>
        <p:spPr bwMode="auto">
          <a:noFill/>
          <a:ln>
            <a:round/>
            <a:headEnd/>
            <a:tailEnd/>
          </a:ln>
        </p:spPr>
        <p:txBody>
          <a:bodyPr/>
          <a:lstStyle/>
          <a:p>
            <a:fld id="{2E2B9CCD-110B-AC4E-8452-B90B075E687E}" type="slidenum">
              <a:rPr lang="en-US" smtClean="0">
                <a:solidFill>
                  <a:srgbClr val="000000"/>
                </a:solidFill>
              </a:rPr>
              <a:pPr/>
              <a:t>11</a:t>
            </a:fld>
            <a:endParaRPr lang="en-US" dirty="0">
              <a:solidFill>
                <a:srgbClr val="000000"/>
              </a:solidFill>
            </a:endParaRPr>
          </a:p>
        </p:txBody>
      </p:sp>
      <p:sp>
        <p:nvSpPr>
          <p:cNvPr id="2" name="Rectangle 1"/>
          <p:cNvSpPr/>
          <p:nvPr/>
        </p:nvSpPr>
        <p:spPr>
          <a:xfrm>
            <a:off x="274319" y="1166843"/>
            <a:ext cx="8524403" cy="3693319"/>
          </a:xfrm>
          <a:prstGeom prst="rect">
            <a:avLst/>
          </a:prstGeom>
        </p:spPr>
        <p:txBody>
          <a:bodyPr wrap="square">
            <a:spAutoFit/>
          </a:bodyPr>
          <a:lstStyle/>
          <a:p>
            <a:pPr marL="0" indent="0" eaLnBrk="1" hangingPunct="1">
              <a:buClr>
                <a:srgbClr val="FF8000"/>
              </a:buClr>
            </a:pPr>
            <a:r>
              <a:rPr lang="en-US" dirty="0">
                <a:solidFill>
                  <a:schemeClr val="accent1">
                    <a:lumMod val="75000"/>
                  </a:schemeClr>
                </a:solidFill>
                <a:latin typeface="Skolar Basic Rg" pitchFamily="50" charset="0"/>
              </a:rPr>
              <a:t>Updated Photo ID </a:t>
            </a:r>
            <a:r>
              <a:rPr lang="en-US" dirty="0" smtClean="0">
                <a:solidFill>
                  <a:schemeClr val="accent1">
                    <a:lumMod val="75000"/>
                  </a:schemeClr>
                </a:solidFill>
                <a:latin typeface="Skolar Basic Rg" pitchFamily="50" charset="0"/>
              </a:rPr>
              <a:t>Guide </a:t>
            </a:r>
            <a:r>
              <a:rPr lang="en-US" dirty="0">
                <a:solidFill>
                  <a:schemeClr val="accent1">
                    <a:lumMod val="75000"/>
                  </a:schemeClr>
                </a:solidFill>
                <a:latin typeface="Skolar Basic Rg" pitchFamily="50" charset="0"/>
              </a:rPr>
              <a:t>is Published on </a:t>
            </a:r>
            <a:r>
              <a:rPr lang="en-US" dirty="0" smtClean="0">
                <a:solidFill>
                  <a:schemeClr val="accent1">
                    <a:lumMod val="75000"/>
                  </a:schemeClr>
                </a:solidFill>
                <a:latin typeface="Skolar Basic Rg" pitchFamily="50" charset="0"/>
              </a:rPr>
              <a:t>the WEC Website</a:t>
            </a:r>
            <a:r>
              <a:rPr lang="en-US" dirty="0">
                <a:solidFill>
                  <a:schemeClr val="accent1">
                    <a:lumMod val="75000"/>
                  </a:schemeClr>
                </a:solidFill>
                <a:latin typeface="Skolar Basic Rg" pitchFamily="50" charset="0"/>
              </a:rPr>
              <a:t> </a:t>
            </a:r>
            <a:r>
              <a:rPr lang="en-US" dirty="0" smtClean="0">
                <a:solidFill>
                  <a:schemeClr val="accent1">
                    <a:lumMod val="75000"/>
                  </a:schemeClr>
                </a:solidFill>
                <a:latin typeface="Skolar Basic Rg" pitchFamily="50" charset="0"/>
              </a:rPr>
              <a:t>or at </a:t>
            </a:r>
            <a:r>
              <a:rPr lang="en-US" dirty="0" smtClean="0">
                <a:solidFill>
                  <a:schemeClr val="accent1">
                    <a:lumMod val="75000"/>
                  </a:schemeClr>
                </a:solidFill>
                <a:latin typeface="Skolar Basic Rg" pitchFamily="50" charset="0"/>
                <a:hlinkClick r:id="rId3"/>
              </a:rPr>
              <a:t>h</a:t>
            </a:r>
            <a:r>
              <a:rPr lang="en-US" u="sng" dirty="0" smtClean="0">
                <a:solidFill>
                  <a:schemeClr val="accent1">
                    <a:lumMod val="75000"/>
                  </a:schemeClr>
                </a:solidFill>
                <a:latin typeface="Skolar Basic Rg" pitchFamily="50" charset="0"/>
                <a:hlinkClick r:id="rId3"/>
              </a:rPr>
              <a:t>ttps</a:t>
            </a:r>
            <a:r>
              <a:rPr lang="en-US" u="sng" dirty="0">
                <a:solidFill>
                  <a:schemeClr val="accent1">
                    <a:lumMod val="75000"/>
                  </a:schemeClr>
                </a:solidFill>
                <a:latin typeface="Skolar Basic Rg" pitchFamily="50" charset="0"/>
                <a:hlinkClick r:id="rId3"/>
              </a:rPr>
              <a:t>://</a:t>
            </a:r>
            <a:r>
              <a:rPr lang="en-US" u="sng" dirty="0" smtClean="0">
                <a:solidFill>
                  <a:schemeClr val="accent1">
                    <a:lumMod val="75000"/>
                  </a:schemeClr>
                </a:solidFill>
                <a:latin typeface="Skolar Basic Rg" pitchFamily="50" charset="0"/>
                <a:hlinkClick r:id="rId3"/>
              </a:rPr>
              <a:t>bringit.wi.gov</a:t>
            </a:r>
            <a:r>
              <a:rPr lang="en-US" u="sng" dirty="0" smtClean="0">
                <a:solidFill>
                  <a:schemeClr val="accent1">
                    <a:lumMod val="75000"/>
                  </a:schemeClr>
                </a:solidFill>
                <a:latin typeface="Skolar Basic Rg" pitchFamily="50" charset="0"/>
              </a:rPr>
              <a:t> </a:t>
            </a:r>
          </a:p>
          <a:p>
            <a:pPr marL="0" indent="0" eaLnBrk="1" hangingPunct="1">
              <a:buClr>
                <a:srgbClr val="FF8000"/>
              </a:buClr>
            </a:pPr>
            <a:endParaRPr lang="en-US" dirty="0">
              <a:solidFill>
                <a:schemeClr val="accent1">
                  <a:lumMod val="75000"/>
                </a:schemeClr>
              </a:solidFill>
              <a:latin typeface="Skolar Basic Rg" pitchFamily="50" charset="0"/>
            </a:endParaRPr>
          </a:p>
          <a:p>
            <a:pPr marL="0" indent="0" eaLnBrk="1" hangingPunct="1">
              <a:buClr>
                <a:srgbClr val="FF8000"/>
              </a:buClr>
            </a:pPr>
            <a:r>
              <a:rPr lang="en-US" dirty="0">
                <a:solidFill>
                  <a:schemeClr val="accent1">
                    <a:lumMod val="75000"/>
                  </a:schemeClr>
                </a:solidFill>
                <a:latin typeface="Skolar Basic Rg" pitchFamily="50" charset="0"/>
              </a:rPr>
              <a:t>Have you checked out the Voter pages on elections.wi.gov? Now is a great time to get familiar with the content there ahead of the 2024 election cycle. These pages were built with voters in mind to answer their questions about how to register, rules around accessible voting, concerns about special situations like being deployed in the military, living overseas or in a care facility, and what kind of acceptable photo ID to use. In fact, all the content regarding photo IDs that is on the Bring it to the Ballot site is now on the Voter Photo ID page. </a:t>
            </a:r>
            <a:endParaRPr lang="en-US" dirty="0" smtClean="0">
              <a:solidFill>
                <a:schemeClr val="accent1">
                  <a:lumMod val="75000"/>
                </a:schemeClr>
              </a:solidFill>
              <a:latin typeface="Skolar Basic Rg" pitchFamily="50" charset="0"/>
            </a:endParaRPr>
          </a:p>
          <a:p>
            <a:pPr marL="0" indent="0" eaLnBrk="1" hangingPunct="1">
              <a:buClr>
                <a:srgbClr val="FF8000"/>
              </a:buClr>
            </a:pPr>
            <a:endParaRPr lang="en-US" dirty="0">
              <a:solidFill>
                <a:schemeClr val="accent1">
                  <a:lumMod val="75000"/>
                </a:schemeClr>
              </a:solidFill>
              <a:latin typeface="Skolar Basic Rg" pitchFamily="50" charset="0"/>
            </a:endParaRPr>
          </a:p>
          <a:p>
            <a:pPr marL="0" indent="0" eaLnBrk="1" hangingPunct="1">
              <a:buClr>
                <a:srgbClr val="FF8000"/>
              </a:buClr>
            </a:pPr>
            <a:r>
              <a:rPr lang="en-US" dirty="0" smtClean="0">
                <a:solidFill>
                  <a:schemeClr val="accent1">
                    <a:lumMod val="75000"/>
                  </a:schemeClr>
                </a:solidFill>
                <a:latin typeface="Skolar Basic Rg" pitchFamily="50" charset="0"/>
              </a:rPr>
              <a:t>This </a:t>
            </a:r>
            <a:r>
              <a:rPr lang="en-US" dirty="0">
                <a:solidFill>
                  <a:schemeClr val="accent1">
                    <a:lumMod val="75000"/>
                  </a:schemeClr>
                </a:solidFill>
                <a:latin typeface="Skolar Basic Rg" pitchFamily="50" charset="0"/>
              </a:rPr>
              <a:t>document has been updated for 2024 with a new layout, a more accessible font, updated web links, and the statutory deadlines. </a:t>
            </a:r>
          </a:p>
        </p:txBody>
      </p:sp>
    </p:spTree>
    <p:extLst>
      <p:ext uri="{BB962C8B-B14F-4D97-AF65-F5344CB8AC3E}">
        <p14:creationId xmlns:p14="http://schemas.microsoft.com/office/powerpoint/2010/main" val="142126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74320" y="203465"/>
            <a:ext cx="8524403" cy="665215"/>
          </a:xfrm>
        </p:spPr>
        <p:txBody>
          <a:bodyPr/>
          <a:lstStyle/>
          <a:p>
            <a:pPr algn="ctr" eaLnBrk="1" hangingPunct="1">
              <a:defRPr/>
            </a:pPr>
            <a:r>
              <a:rPr lang="en-US" b="1" cap="none" dirty="0" smtClean="0">
                <a:solidFill>
                  <a:srgbClr val="909090"/>
                </a:solidFill>
                <a:latin typeface="Franklin Gothic Medium" panose="020B0603020102020204" pitchFamily="34" charset="0"/>
              </a:rPr>
              <a:t>UPDATING CONTACT INFORMATION MYVOTE</a:t>
            </a:r>
            <a:endParaRPr lang="en-US" b="1" cap="none" dirty="0">
              <a:solidFill>
                <a:srgbClr val="909090"/>
              </a:solidFill>
              <a:latin typeface="Franklin Gothic Medium" panose="020B0603020102020204" pitchFamily="34" charset="0"/>
            </a:endParaRPr>
          </a:p>
        </p:txBody>
      </p:sp>
      <p:sp>
        <p:nvSpPr>
          <p:cNvPr id="80899" name="Rectangle 6"/>
          <p:cNvSpPr>
            <a:spLocks noGrp="1" noChangeArrowheads="1"/>
          </p:cNvSpPr>
          <p:nvPr>
            <p:ph type="sldNum" sz="quarter" idx="12"/>
          </p:nvPr>
        </p:nvSpPr>
        <p:spPr bwMode="auto">
          <a:noFill/>
          <a:ln>
            <a:round/>
            <a:headEnd/>
            <a:tailEnd/>
          </a:ln>
        </p:spPr>
        <p:txBody>
          <a:bodyPr/>
          <a:lstStyle/>
          <a:p>
            <a:fld id="{2E2B9CCD-110B-AC4E-8452-B90B075E687E}" type="slidenum">
              <a:rPr lang="en-US" smtClean="0">
                <a:solidFill>
                  <a:srgbClr val="000000"/>
                </a:solidFill>
              </a:rPr>
              <a:pPr/>
              <a:t>12</a:t>
            </a:fld>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80967372"/>
              </p:ext>
            </p:extLst>
          </p:nvPr>
        </p:nvGraphicFramePr>
        <p:xfrm>
          <a:off x="137160" y="868680"/>
          <a:ext cx="8897112" cy="4236174"/>
        </p:xfrm>
        <a:graphic>
          <a:graphicData uri="http://schemas.openxmlformats.org/drawingml/2006/table">
            <a:tbl>
              <a:tblPr/>
              <a:tblGrid>
                <a:gridCol w="8897112">
                  <a:extLst>
                    <a:ext uri="{9D8B030D-6E8A-4147-A177-3AD203B41FA5}">
                      <a16:colId xmlns:a16="http://schemas.microsoft.com/office/drawing/2014/main" val="3354143745"/>
                    </a:ext>
                  </a:extLst>
                </a:gridCol>
              </a:tblGrid>
              <a:tr h="232195">
                <a:tc>
                  <a:txBody>
                    <a:bodyPr/>
                    <a:lstStyle/>
                    <a:p>
                      <a:endParaRPr lang="en-US" sz="1400" dirty="0" smtClean="0"/>
                    </a:p>
                    <a:p>
                      <a:endParaRPr lang="en-US" sz="1400"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951099193"/>
                  </a:ext>
                </a:extLst>
              </a:tr>
              <a:tr h="3809454">
                <a:tc>
                  <a:txBody>
                    <a:bodyPr/>
                    <a:lstStyle/>
                    <a:p>
                      <a:pPr algn="l"/>
                      <a:r>
                        <a:rPr lang="en-US" sz="1800" b="1" i="0" dirty="0">
                          <a:solidFill>
                            <a:srgbClr val="2C54AE"/>
                          </a:solidFill>
                          <a:effectLst/>
                          <a:latin typeface="Poppins"/>
                        </a:rPr>
                        <a:t>Make Sure Voters Can Find You</a:t>
                      </a:r>
                      <a:r>
                        <a:rPr lang="en-US" sz="1800" b="1" i="0" dirty="0" smtClean="0">
                          <a:solidFill>
                            <a:srgbClr val="2C54AE"/>
                          </a:solidFill>
                          <a:effectLst/>
                          <a:latin typeface="Poppins"/>
                        </a:rPr>
                        <a:t>!</a:t>
                      </a:r>
                    </a:p>
                    <a:p>
                      <a:pPr algn="l"/>
                      <a:endParaRPr lang="en-US" sz="1800" b="1" i="0" dirty="0">
                        <a:solidFill>
                          <a:srgbClr val="2C54AE"/>
                        </a:solidFill>
                        <a:effectLst/>
                        <a:latin typeface="Poppins"/>
                      </a:endParaRPr>
                    </a:p>
                    <a:p>
                      <a:pPr algn="l"/>
                      <a:r>
                        <a:rPr lang="en-US" sz="1800" b="1" i="0" dirty="0">
                          <a:solidFill>
                            <a:srgbClr val="58585A"/>
                          </a:solidFill>
                          <a:effectLst/>
                          <a:latin typeface="Poppins"/>
                        </a:rPr>
                        <a:t>Check your staff info on MyVote</a:t>
                      </a:r>
                    </a:p>
                    <a:p>
                      <a:pPr algn="l"/>
                      <a:r>
                        <a:rPr lang="en-US" sz="1800" dirty="0">
                          <a:effectLst/>
                        </a:rPr>
                        <a:t>Maintaining your contact information and staff list in WisVote is crucial for ensuring that voters can contact your office and that only active election officials have access to this sensitive database. You can easily verify that your municipality's clerk contact information is correct by using MyVote. </a:t>
                      </a:r>
                      <a:endParaRPr lang="en-US" sz="1800" dirty="0" smtClean="0">
                        <a:effectLst/>
                      </a:endParaRPr>
                    </a:p>
                    <a:p>
                      <a:pPr algn="l"/>
                      <a:endParaRPr lang="en-US" sz="1800" dirty="0" smtClean="0">
                        <a:effectLst/>
                      </a:endParaRPr>
                    </a:p>
                    <a:p>
                      <a:pPr algn="l"/>
                      <a:r>
                        <a:rPr lang="en-US" sz="1800" dirty="0" smtClean="0">
                          <a:effectLst/>
                        </a:rPr>
                        <a:t>Also</a:t>
                      </a:r>
                      <a:r>
                        <a:rPr lang="en-US" sz="1800" dirty="0">
                          <a:effectLst/>
                        </a:rPr>
                        <a:t>, as a matter of routine, please keep the WEC Helpdesk aware of any incoming staff members who need WisVote access, or outgoing staff members whose access should be removed, and the dates to change their access. </a:t>
                      </a:r>
                    </a:p>
                    <a:p>
                      <a:pPr algn="l"/>
                      <a:r>
                        <a:rPr lang="en-US" sz="1800" dirty="0">
                          <a:effectLst/>
                        </a:rPr>
                        <a:t>Please contact the WEC Helpdesk if you have any questions about your staff's credentials for WisVote.</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484632046"/>
                  </a:ext>
                </a:extLst>
              </a:tr>
            </a:tbl>
          </a:graphicData>
        </a:graphic>
      </p:graphicFrame>
      <p:pic>
        <p:nvPicPr>
          <p:cNvPr id="3" name="Picture 2"/>
          <p:cNvPicPr>
            <a:picLocks noChangeAspect="1"/>
          </p:cNvPicPr>
          <p:nvPr/>
        </p:nvPicPr>
        <p:blipFill>
          <a:blip r:embed="rId3"/>
          <a:stretch>
            <a:fillRect/>
          </a:stretch>
        </p:blipFill>
        <p:spPr>
          <a:xfrm>
            <a:off x="5015437" y="769345"/>
            <a:ext cx="2533028" cy="1315461"/>
          </a:xfrm>
          <a:prstGeom prst="rect">
            <a:avLst/>
          </a:prstGeom>
        </p:spPr>
      </p:pic>
    </p:spTree>
    <p:extLst>
      <p:ext uri="{BB962C8B-B14F-4D97-AF65-F5344CB8AC3E}">
        <p14:creationId xmlns:p14="http://schemas.microsoft.com/office/powerpoint/2010/main" val="3775360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WEC VOTER MAINTANANCE</a:t>
            </a:r>
            <a:endParaRPr lang="en-US" dirty="0"/>
          </a:p>
        </p:txBody>
      </p:sp>
      <p:sp>
        <p:nvSpPr>
          <p:cNvPr id="3" name="Content Placeholder 2"/>
          <p:cNvSpPr>
            <a:spLocks noGrp="1"/>
          </p:cNvSpPr>
          <p:nvPr>
            <p:ph idx="1"/>
          </p:nvPr>
        </p:nvSpPr>
        <p:spPr>
          <a:xfrm>
            <a:off x="382137" y="3136393"/>
            <a:ext cx="8202305" cy="1911095"/>
          </a:xfrm>
        </p:spPr>
        <p:txBody>
          <a:bodyPr/>
          <a:lstStyle/>
          <a:p>
            <a:pPr algn="ctr"/>
            <a:r>
              <a:rPr lang="en-US" sz="2000" dirty="0" smtClean="0"/>
              <a:t>REMINDER</a:t>
            </a:r>
            <a:br>
              <a:rPr lang="en-US" sz="2000" dirty="0" smtClean="0"/>
            </a:br>
            <a:r>
              <a:rPr lang="en-US" sz="2000" dirty="0" smtClean="0"/>
              <a:t>If you do not manage voter maintenance cards in WisVote, please forward to the County Clerk’s office upon receipt (hand deliver, mail, email).  The WEC requires specification voter notification and/or documentation within the system to avoid deactivation of a voter’s account.  This will require the voter to re-register to vote.</a:t>
            </a:r>
            <a:endParaRPr lang="en-US" sz="2000" dirty="0"/>
          </a:p>
        </p:txBody>
      </p:sp>
      <p:sp>
        <p:nvSpPr>
          <p:cNvPr id="4" name="Slide Number Placeholder 3"/>
          <p:cNvSpPr>
            <a:spLocks noGrp="1"/>
          </p:cNvSpPr>
          <p:nvPr>
            <p:ph type="sldNum" sz="quarter" idx="12"/>
          </p:nvPr>
        </p:nvSpPr>
        <p:spPr/>
        <p:txBody>
          <a:bodyPr/>
          <a:lstStyle/>
          <a:p>
            <a:pPr>
              <a:defRPr/>
            </a:pPr>
            <a:fld id="{8712117D-0730-9D4E-A729-C1E4A0DD6754}" type="slidenum">
              <a:rPr lang="en-US" smtClean="0"/>
              <a:pPr>
                <a:defRPr/>
              </a:pPr>
              <a:t>13</a:t>
            </a:fld>
            <a:endParaRPr lang="en-US" dirty="0"/>
          </a:p>
        </p:txBody>
      </p:sp>
      <p:pic>
        <p:nvPicPr>
          <p:cNvPr id="5" name="Picture 4"/>
          <p:cNvPicPr>
            <a:picLocks noChangeAspect="1"/>
          </p:cNvPicPr>
          <p:nvPr/>
        </p:nvPicPr>
        <p:blipFill>
          <a:blip r:embed="rId2"/>
          <a:stretch>
            <a:fillRect/>
          </a:stretch>
        </p:blipFill>
        <p:spPr>
          <a:xfrm>
            <a:off x="382137" y="914401"/>
            <a:ext cx="3541040" cy="2221992"/>
          </a:xfrm>
          <a:prstGeom prst="rect">
            <a:avLst/>
          </a:prstGeom>
        </p:spPr>
      </p:pic>
      <p:pic>
        <p:nvPicPr>
          <p:cNvPr id="6" name="Picture 5"/>
          <p:cNvPicPr>
            <a:picLocks noChangeAspect="1"/>
          </p:cNvPicPr>
          <p:nvPr/>
        </p:nvPicPr>
        <p:blipFill>
          <a:blip r:embed="rId3"/>
          <a:stretch>
            <a:fillRect/>
          </a:stretch>
        </p:blipFill>
        <p:spPr>
          <a:xfrm>
            <a:off x="4605691" y="914400"/>
            <a:ext cx="3329070" cy="2221993"/>
          </a:xfrm>
          <a:prstGeom prst="rect">
            <a:avLst/>
          </a:prstGeom>
        </p:spPr>
      </p:pic>
    </p:spTree>
    <p:extLst>
      <p:ext uri="{BB962C8B-B14F-4D97-AF65-F5344CB8AC3E}">
        <p14:creationId xmlns:p14="http://schemas.microsoft.com/office/powerpoint/2010/main" val="232033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ES&amp;S</a:t>
            </a:r>
            <a:endParaRPr lang="en-US" dirty="0"/>
          </a:p>
        </p:txBody>
      </p:sp>
      <p:sp>
        <p:nvSpPr>
          <p:cNvPr id="3" name="Content Placeholder 2"/>
          <p:cNvSpPr>
            <a:spLocks noGrp="1"/>
          </p:cNvSpPr>
          <p:nvPr>
            <p:ph idx="1"/>
          </p:nvPr>
        </p:nvSpPr>
        <p:spPr>
          <a:xfrm>
            <a:off x="384048" y="1100138"/>
            <a:ext cx="8394191" cy="3874198"/>
          </a:xfrm>
        </p:spPr>
        <p:txBody>
          <a:bodyPr/>
          <a:lstStyle/>
          <a:p>
            <a:pPr>
              <a:buFont typeface="Wingdings" panose="05000000000000000000" pitchFamily="2" charset="2"/>
              <a:buChar char="Ø"/>
            </a:pPr>
            <a:r>
              <a:rPr lang="en-US" sz="2400" dirty="0" smtClean="0"/>
              <a:t>Delivery of New Equipment</a:t>
            </a:r>
            <a:br>
              <a:rPr lang="en-US" sz="2400" dirty="0" smtClean="0"/>
            </a:br>
            <a:r>
              <a:rPr lang="en-US" sz="2400" dirty="0" smtClean="0"/>
              <a:t>January 4, 2024</a:t>
            </a:r>
          </a:p>
          <a:p>
            <a:pPr>
              <a:buFont typeface="Wingdings" panose="05000000000000000000" pitchFamily="2" charset="2"/>
              <a:buChar char="Ø"/>
            </a:pPr>
            <a:r>
              <a:rPr lang="en-US" sz="2400" dirty="0" smtClean="0"/>
              <a:t>Drop off of DS200s and </a:t>
            </a:r>
            <a:r>
              <a:rPr lang="en-US" sz="2400" dirty="0" err="1" smtClean="0"/>
              <a:t>AutoMarks</a:t>
            </a:r>
            <a:r>
              <a:rPr lang="en-US" sz="2400" dirty="0" smtClean="0"/>
              <a:t/>
            </a:r>
            <a:br>
              <a:rPr lang="en-US" sz="2400" dirty="0" smtClean="0"/>
            </a:br>
            <a:r>
              <a:rPr lang="en-US" sz="2400" dirty="0" smtClean="0"/>
              <a:t>Preparation of Equipment for Transport</a:t>
            </a:r>
            <a:br>
              <a:rPr lang="en-US" sz="2400" dirty="0" smtClean="0"/>
            </a:br>
            <a:r>
              <a:rPr lang="en-US" sz="2400" dirty="0" smtClean="0"/>
              <a:t>January 4</a:t>
            </a:r>
            <a:r>
              <a:rPr lang="en-US" sz="2400" baseline="30000" dirty="0" smtClean="0"/>
              <a:t>th</a:t>
            </a:r>
            <a:r>
              <a:rPr lang="en-US" sz="2400" dirty="0" smtClean="0"/>
              <a:t> or January 5</a:t>
            </a:r>
            <a:r>
              <a:rPr lang="en-US" sz="2400" baseline="30000" dirty="0" smtClean="0"/>
              <a:t>th</a:t>
            </a:r>
            <a:r>
              <a:rPr lang="en-US" sz="2400" dirty="0" smtClean="0"/>
              <a:t> (am)</a:t>
            </a:r>
          </a:p>
          <a:p>
            <a:pPr>
              <a:buFont typeface="Wingdings" panose="05000000000000000000" pitchFamily="2" charset="2"/>
              <a:buChar char="Ø"/>
            </a:pPr>
            <a:r>
              <a:rPr lang="en-US" sz="2400" dirty="0" smtClean="0"/>
              <a:t>Installation/Upgrades/Maintenance</a:t>
            </a:r>
            <a:br>
              <a:rPr lang="en-US" sz="2400" dirty="0" smtClean="0"/>
            </a:br>
            <a:r>
              <a:rPr lang="en-US" sz="2400" dirty="0" smtClean="0"/>
              <a:t>Week of January 8</a:t>
            </a:r>
            <a:r>
              <a:rPr lang="en-US" sz="2400" baseline="30000" dirty="0" smtClean="0"/>
              <a:t>th</a:t>
            </a:r>
            <a:r>
              <a:rPr lang="en-US" sz="2400" dirty="0" smtClean="0"/>
              <a:t>-11th</a:t>
            </a:r>
          </a:p>
          <a:p>
            <a:pPr>
              <a:buFont typeface="Wingdings" panose="05000000000000000000" pitchFamily="2" charset="2"/>
              <a:buChar char="Ø"/>
            </a:pPr>
            <a:r>
              <a:rPr lang="en-US" sz="2400" dirty="0" smtClean="0"/>
              <a:t>Training and Pickup of Equipment</a:t>
            </a:r>
            <a:br>
              <a:rPr lang="en-US" sz="2400" dirty="0" smtClean="0"/>
            </a:br>
            <a:r>
              <a:rPr lang="en-US" sz="2400" dirty="0" smtClean="0"/>
              <a:t>Thursday, January 11, 2024 (AM and PM classes)</a:t>
            </a:r>
          </a:p>
        </p:txBody>
      </p:sp>
      <p:sp>
        <p:nvSpPr>
          <p:cNvPr id="4" name="Slide Number Placeholder 3"/>
          <p:cNvSpPr>
            <a:spLocks noGrp="1"/>
          </p:cNvSpPr>
          <p:nvPr>
            <p:ph type="sldNum" sz="quarter" idx="12"/>
          </p:nvPr>
        </p:nvSpPr>
        <p:spPr/>
        <p:txBody>
          <a:bodyPr/>
          <a:lstStyle/>
          <a:p>
            <a:pPr>
              <a:defRPr/>
            </a:pPr>
            <a:fld id="{8712117D-0730-9D4E-A729-C1E4A0DD6754}" type="slidenum">
              <a:rPr lang="en-US" smtClean="0"/>
              <a:pPr>
                <a:defRPr/>
              </a:pPr>
              <a:t>14</a:t>
            </a:fld>
            <a:endParaRPr lang="en-US" dirty="0"/>
          </a:p>
        </p:txBody>
      </p:sp>
    </p:spTree>
    <p:extLst>
      <p:ext uri="{BB962C8B-B14F-4D97-AF65-F5344CB8AC3E}">
        <p14:creationId xmlns:p14="http://schemas.microsoft.com/office/powerpoint/2010/main" val="398324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Updates</a:t>
            </a:r>
            <a:endParaRPr lang="en-US" dirty="0"/>
          </a:p>
        </p:txBody>
      </p:sp>
      <p:sp>
        <p:nvSpPr>
          <p:cNvPr id="3" name="Content Placeholder 2"/>
          <p:cNvSpPr>
            <a:spLocks noGrp="1"/>
          </p:cNvSpPr>
          <p:nvPr>
            <p:ph idx="1"/>
          </p:nvPr>
        </p:nvSpPr>
        <p:spPr>
          <a:xfrm>
            <a:off x="164592" y="914400"/>
            <a:ext cx="8668511" cy="3765550"/>
          </a:xfrm>
        </p:spPr>
        <p:txBody>
          <a:bodyPr/>
          <a:lstStyle/>
          <a:p>
            <a:r>
              <a:rPr lang="en-US" sz="2000" dirty="0" smtClean="0"/>
              <a:t>Absentee Envelopes</a:t>
            </a:r>
            <a:br>
              <a:rPr lang="en-US" sz="2000" dirty="0" smtClean="0"/>
            </a:br>
            <a:r>
              <a:rPr lang="en-US" sz="2000" dirty="0" smtClean="0"/>
              <a:t>Order Placed with Reindl</a:t>
            </a:r>
          </a:p>
          <a:p>
            <a:r>
              <a:rPr lang="en-US" sz="2000" dirty="0" smtClean="0"/>
              <a:t>Additional Seal for DS200</a:t>
            </a:r>
            <a:br>
              <a:rPr lang="en-US" sz="2000" dirty="0" smtClean="0"/>
            </a:br>
            <a:r>
              <a:rPr lang="en-US" sz="2000" dirty="0" smtClean="0"/>
              <a:t>Paper Seal</a:t>
            </a:r>
          </a:p>
          <a:p>
            <a:r>
              <a:rPr lang="en-US" sz="2000" dirty="0" smtClean="0"/>
              <a:t>Quarterly Clerk Meetings/Additional Clerk Training</a:t>
            </a:r>
            <a:br>
              <a:rPr lang="en-US" sz="2000" dirty="0" smtClean="0"/>
            </a:br>
            <a:r>
              <a:rPr lang="en-US" sz="2000" dirty="0" smtClean="0"/>
              <a:t>Absentee Management in </a:t>
            </a:r>
            <a:r>
              <a:rPr lang="en-US" sz="2000" dirty="0" err="1" smtClean="0"/>
              <a:t>WisVote</a:t>
            </a:r>
            <a:r>
              <a:rPr lang="en-US" sz="2000" dirty="0" smtClean="0"/>
              <a:t/>
            </a:r>
            <a:br>
              <a:rPr lang="en-US" sz="2000" dirty="0" smtClean="0"/>
            </a:br>
            <a:r>
              <a:rPr lang="en-US" sz="2000" dirty="0" smtClean="0"/>
              <a:t>Test Decks</a:t>
            </a:r>
            <a:br>
              <a:rPr lang="en-US" sz="2000" dirty="0" smtClean="0"/>
            </a:br>
            <a:r>
              <a:rPr lang="en-US" sz="2000" dirty="0" smtClean="0"/>
              <a:t>Other (recommendations/ideas)</a:t>
            </a:r>
          </a:p>
          <a:p>
            <a:r>
              <a:rPr lang="en-US" sz="2000" dirty="0" smtClean="0"/>
              <a:t>	Meetings</a:t>
            </a:r>
            <a:br>
              <a:rPr lang="en-US" sz="2000" dirty="0" smtClean="0"/>
            </a:br>
            <a:r>
              <a:rPr lang="en-US" sz="2000" dirty="0" smtClean="0"/>
              <a:t>Fall, Early Spring, Summer, End of Year?</a:t>
            </a:r>
            <a:br>
              <a:rPr lang="en-US" sz="2000" dirty="0" smtClean="0"/>
            </a:br>
            <a:r>
              <a:rPr lang="en-US" sz="2000" dirty="0" smtClean="0"/>
              <a:t>Mandatory/Non-mandatory</a:t>
            </a:r>
          </a:p>
          <a:p>
            <a:r>
              <a:rPr lang="en-US" dirty="0"/>
              <a:t>	</a:t>
            </a:r>
            <a:r>
              <a:rPr lang="en-US" dirty="0" smtClean="0"/>
              <a:t>	</a:t>
            </a:r>
          </a:p>
          <a:p>
            <a:endParaRPr lang="en-US" dirty="0"/>
          </a:p>
        </p:txBody>
      </p:sp>
      <p:sp>
        <p:nvSpPr>
          <p:cNvPr id="4" name="Slide Number Placeholder 3"/>
          <p:cNvSpPr>
            <a:spLocks noGrp="1"/>
          </p:cNvSpPr>
          <p:nvPr>
            <p:ph type="sldNum" sz="quarter" idx="12"/>
          </p:nvPr>
        </p:nvSpPr>
        <p:spPr/>
        <p:txBody>
          <a:bodyPr/>
          <a:lstStyle/>
          <a:p>
            <a:pPr>
              <a:defRPr/>
            </a:pPr>
            <a:fld id="{8712117D-0730-9D4E-A729-C1E4A0DD6754}" type="slidenum">
              <a:rPr lang="en-US" smtClean="0"/>
              <a:pPr>
                <a:defRPr/>
              </a:pPr>
              <a:t>15</a:t>
            </a:fld>
            <a:endParaRPr lang="en-US" dirty="0"/>
          </a:p>
        </p:txBody>
      </p:sp>
    </p:spTree>
    <p:extLst>
      <p:ext uri="{BB962C8B-B14F-4D97-AF65-F5344CB8AC3E}">
        <p14:creationId xmlns:p14="http://schemas.microsoft.com/office/powerpoint/2010/main" val="375596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45" y="155449"/>
            <a:ext cx="7790688" cy="944690"/>
          </a:xfrm>
        </p:spPr>
        <p:txBody>
          <a:bodyPr/>
          <a:lstStyle/>
          <a:p>
            <a:pPr algn="ctr"/>
            <a:r>
              <a:rPr lang="en-US" dirty="0" smtClean="0"/>
              <a:t>2024-2025 Calendar</a:t>
            </a:r>
            <a:br>
              <a:rPr lang="en-US" dirty="0" smtClean="0"/>
            </a:br>
            <a:r>
              <a:rPr lang="en-US" dirty="0" smtClean="0"/>
              <a:t> of Election Events</a:t>
            </a:r>
            <a:endParaRPr lang="en-US" dirty="0"/>
          </a:p>
        </p:txBody>
      </p:sp>
      <p:sp>
        <p:nvSpPr>
          <p:cNvPr id="3" name="Content Placeholder 2"/>
          <p:cNvSpPr>
            <a:spLocks noGrp="1"/>
          </p:cNvSpPr>
          <p:nvPr>
            <p:ph idx="1"/>
          </p:nvPr>
        </p:nvSpPr>
        <p:spPr>
          <a:xfrm>
            <a:off x="182880" y="1100138"/>
            <a:ext cx="8842247" cy="4313110"/>
          </a:xfrm>
        </p:spPr>
        <p:txBody>
          <a:bodyPr/>
          <a:lstStyle/>
          <a:p>
            <a:r>
              <a:rPr lang="en-US" sz="2200" b="0" dirty="0" smtClean="0"/>
              <a:t>The 2023-2024 </a:t>
            </a:r>
            <a:r>
              <a:rPr lang="en-US" sz="2200" b="0" dirty="0"/>
              <a:t>Calendar of Election Events is now available for clerk review</a:t>
            </a:r>
            <a:r>
              <a:rPr lang="en-US" sz="2200" b="0" dirty="0" smtClean="0"/>
              <a:t>.</a:t>
            </a:r>
            <a:endParaRPr lang="en-US" sz="2200" dirty="0" smtClean="0">
              <a:solidFill>
                <a:srgbClr val="545E66"/>
              </a:solidFill>
              <a:latin typeface="poppins"/>
            </a:endParaRPr>
          </a:p>
          <a:p>
            <a:r>
              <a:rPr lang="en-US" sz="2200" dirty="0" smtClean="0">
                <a:solidFill>
                  <a:srgbClr val="545E66"/>
                </a:solidFill>
                <a:latin typeface="poppins"/>
              </a:rPr>
              <a:t>You </a:t>
            </a:r>
            <a:r>
              <a:rPr lang="en-US" sz="2200" dirty="0">
                <a:solidFill>
                  <a:srgbClr val="545E66"/>
                </a:solidFill>
                <a:latin typeface="poppins"/>
              </a:rPr>
              <a:t>can find the 2023 and 2024 Calendar of Election Events available online </a:t>
            </a:r>
            <a:r>
              <a:rPr lang="en-US" sz="2200" dirty="0" smtClean="0">
                <a:solidFill>
                  <a:srgbClr val="545E66"/>
                </a:solidFill>
                <a:latin typeface="poppins"/>
              </a:rPr>
              <a:t>at</a:t>
            </a:r>
            <a:r>
              <a:rPr lang="en-US" sz="2200" dirty="0">
                <a:solidFill>
                  <a:srgbClr val="545E66"/>
                </a:solidFill>
                <a:latin typeface="poppins"/>
              </a:rPr>
              <a:t>: </a:t>
            </a:r>
            <a:r>
              <a:rPr lang="en-US" sz="2200" dirty="0">
                <a:solidFill>
                  <a:srgbClr val="2C54AE"/>
                </a:solidFill>
                <a:latin typeface="poppins"/>
                <a:hlinkClick r:id="rId2" tooltip="2023-2024 Calendar of Election Events for Clerk Review"/>
              </a:rPr>
              <a:t>https://</a:t>
            </a:r>
            <a:r>
              <a:rPr lang="en-US" sz="2200" dirty="0" smtClean="0">
                <a:solidFill>
                  <a:srgbClr val="2C54AE"/>
                </a:solidFill>
                <a:latin typeface="poppins"/>
                <a:hlinkClick r:id="rId2" tooltip="2023-2024 Calendar of Election Events for Clerk Review"/>
              </a:rPr>
              <a:t>elections.wi.gov/resources/quick-reference-topics/2023-2024-calendar-election-events</a:t>
            </a:r>
            <a:r>
              <a:rPr lang="en-US" sz="2200" dirty="0" smtClean="0">
                <a:solidFill>
                  <a:srgbClr val="2C54AE"/>
                </a:solidFill>
                <a:latin typeface="poppins"/>
              </a:rPr>
              <a:t> </a:t>
            </a:r>
            <a:r>
              <a:rPr lang="en-US" sz="2200" dirty="0" smtClean="0">
                <a:solidFill>
                  <a:srgbClr val="545E66"/>
                </a:solidFill>
                <a:latin typeface="poppins"/>
              </a:rPr>
              <a:t>.</a:t>
            </a:r>
            <a:endParaRPr lang="en-US" sz="2200" b="0" dirty="0">
              <a:solidFill>
                <a:srgbClr val="545E66"/>
              </a:solidFill>
              <a:latin typeface="poppins"/>
            </a:endParaRPr>
          </a:p>
          <a:p>
            <a:r>
              <a:rPr lang="en-US" sz="2200" b="0" dirty="0">
                <a:solidFill>
                  <a:srgbClr val="545E66"/>
                </a:solidFill>
                <a:latin typeface="poppins"/>
              </a:rPr>
              <a:t/>
            </a:r>
            <a:br>
              <a:rPr lang="en-US" sz="2200" b="0" dirty="0">
                <a:solidFill>
                  <a:srgbClr val="545E66"/>
                </a:solidFill>
                <a:latin typeface="poppins"/>
              </a:rPr>
            </a:br>
            <a:r>
              <a:rPr lang="en-US" sz="2200" b="0" dirty="0">
                <a:solidFill>
                  <a:srgbClr val="545E66"/>
                </a:solidFill>
                <a:latin typeface="poppins"/>
              </a:rPr>
              <a:t>As a reminder, the calendar of election events no longer includes campaign finance filing deadlines.  For campaign finance deadlines visit the Wisconsin Ethics Commission website: ethics.wi.gov/.</a:t>
            </a:r>
          </a:p>
          <a:p>
            <a:endParaRPr lang="en-US" dirty="0"/>
          </a:p>
        </p:txBody>
      </p:sp>
      <p:sp>
        <p:nvSpPr>
          <p:cNvPr id="4" name="Slide Number Placeholder 3"/>
          <p:cNvSpPr>
            <a:spLocks noGrp="1"/>
          </p:cNvSpPr>
          <p:nvPr>
            <p:ph type="sldNum" sz="quarter" idx="12"/>
          </p:nvPr>
        </p:nvSpPr>
        <p:spPr/>
        <p:txBody>
          <a:bodyPr/>
          <a:lstStyle/>
          <a:p>
            <a:pPr>
              <a:defRPr/>
            </a:pPr>
            <a:fld id="{8712117D-0730-9D4E-A729-C1E4A0DD6754}" type="slidenum">
              <a:rPr lang="en-US" smtClean="0"/>
              <a:pPr>
                <a:defRPr/>
              </a:pPr>
              <a:t>2</a:t>
            </a:fld>
            <a:endParaRPr lang="en-US" dirty="0"/>
          </a:p>
        </p:txBody>
      </p:sp>
    </p:spTree>
    <p:extLst>
      <p:ext uri="{BB962C8B-B14F-4D97-AF65-F5344CB8AC3E}">
        <p14:creationId xmlns:p14="http://schemas.microsoft.com/office/powerpoint/2010/main" val="75206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Upcoming elections</a:t>
            </a:r>
            <a:endParaRPr lang="en-US" dirty="0"/>
          </a:p>
        </p:txBody>
      </p:sp>
      <p:sp>
        <p:nvSpPr>
          <p:cNvPr id="3" name="Content Placeholder 2"/>
          <p:cNvSpPr>
            <a:spLocks noGrp="1"/>
          </p:cNvSpPr>
          <p:nvPr>
            <p:ph idx="1"/>
          </p:nvPr>
        </p:nvSpPr>
        <p:spPr>
          <a:xfrm>
            <a:off x="109728" y="1100138"/>
            <a:ext cx="8794559" cy="3579812"/>
          </a:xfrm>
        </p:spPr>
        <p:txBody>
          <a:bodyPr/>
          <a:lstStyle/>
          <a:p>
            <a:r>
              <a:rPr lang="en-US" sz="3200" dirty="0"/>
              <a:t>February 20, 2024 – Spring Primary (if necessary)</a:t>
            </a:r>
          </a:p>
          <a:p>
            <a:r>
              <a:rPr lang="en-US" sz="3200" dirty="0"/>
              <a:t>April 2, 2024 – Spring Election &amp; Presidential Preference Primary</a:t>
            </a:r>
          </a:p>
          <a:p>
            <a:r>
              <a:rPr lang="en-US" sz="3200" dirty="0"/>
              <a:t>August 13, 2024 – Primary Election</a:t>
            </a:r>
          </a:p>
          <a:p>
            <a:r>
              <a:rPr lang="en-US" sz="3200" dirty="0"/>
              <a:t>November 5, 2024 – General Election</a:t>
            </a:r>
          </a:p>
          <a:p>
            <a:endParaRPr lang="en-US" dirty="0"/>
          </a:p>
        </p:txBody>
      </p:sp>
      <p:sp>
        <p:nvSpPr>
          <p:cNvPr id="4" name="Slide Number Placeholder 3"/>
          <p:cNvSpPr>
            <a:spLocks noGrp="1"/>
          </p:cNvSpPr>
          <p:nvPr>
            <p:ph type="sldNum" sz="quarter" idx="12"/>
          </p:nvPr>
        </p:nvSpPr>
        <p:spPr/>
        <p:txBody>
          <a:bodyPr/>
          <a:lstStyle/>
          <a:p>
            <a:pPr>
              <a:defRPr/>
            </a:pPr>
            <a:fld id="{8712117D-0730-9D4E-A729-C1E4A0DD6754}" type="slidenum">
              <a:rPr lang="en-US" smtClean="0"/>
              <a:pPr>
                <a:defRPr/>
              </a:pPr>
              <a:t>3</a:t>
            </a:fld>
            <a:endParaRPr lang="en-US" dirty="0"/>
          </a:p>
        </p:txBody>
      </p:sp>
    </p:spTree>
    <p:extLst>
      <p:ext uri="{BB962C8B-B14F-4D97-AF65-F5344CB8AC3E}">
        <p14:creationId xmlns:p14="http://schemas.microsoft.com/office/powerpoint/2010/main" val="230607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MUNICIPAL CLERK TRAINING</a:t>
            </a:r>
            <a:endParaRPr lang="en-US" dirty="0"/>
          </a:p>
        </p:txBody>
      </p:sp>
      <p:sp>
        <p:nvSpPr>
          <p:cNvPr id="3" name="Content Placeholder 2"/>
          <p:cNvSpPr>
            <a:spLocks noGrp="1"/>
          </p:cNvSpPr>
          <p:nvPr>
            <p:ph idx="1"/>
          </p:nvPr>
        </p:nvSpPr>
        <p:spPr>
          <a:xfrm>
            <a:off x="265176" y="914400"/>
            <a:ext cx="8714231" cy="4078224"/>
          </a:xfrm>
        </p:spPr>
        <p:txBody>
          <a:bodyPr/>
          <a:lstStyle/>
          <a:p>
            <a:r>
              <a:rPr lang="en-US" sz="2200" b="0" dirty="0"/>
              <a:t>Under Wisconsin law, each municipal clerk must attend training sponsored by the Wisconsin Elections Commission every two years. </a:t>
            </a:r>
            <a:r>
              <a:rPr lang="en-US" sz="2200" b="0" dirty="0">
                <a:hlinkClick r:id="rId2" tooltip="Wisconsin Statute 7.15 (1m)"/>
              </a:rPr>
              <a:t>Wis. Stat. § 7.15(1m)</a:t>
            </a:r>
            <a:r>
              <a:rPr lang="en-US" sz="2200" b="0" dirty="0"/>
              <a:t>. In order to comply with this training requirement, municipal clerks must obtain six hours of training every two-year term, beginning January 1 of even-numbered years and ending on </a:t>
            </a:r>
            <a:r>
              <a:rPr lang="en-US" sz="2200" dirty="0"/>
              <a:t>December 31 of odd-numbered years</a:t>
            </a:r>
            <a:r>
              <a:rPr lang="en-US" sz="2200" b="0" dirty="0"/>
              <a:t>. EL 12.03(2).</a:t>
            </a:r>
          </a:p>
          <a:p>
            <a:r>
              <a:rPr lang="en-US" sz="2200" b="0" dirty="0"/>
              <a:t>Training “sponsored” by the WEC includes any training for municipal clerks that the WEC approves. This includes, but is not limited to, election trainings conducted by county clerks, online training presentations, and election administration or WisVote webinar sessions, either live or recorded. EL 12.03 (4), (5) </a:t>
            </a:r>
          </a:p>
          <a:p>
            <a:endParaRPr lang="en-US" dirty="0"/>
          </a:p>
        </p:txBody>
      </p:sp>
      <p:sp>
        <p:nvSpPr>
          <p:cNvPr id="4" name="Slide Number Placeholder 3"/>
          <p:cNvSpPr>
            <a:spLocks noGrp="1"/>
          </p:cNvSpPr>
          <p:nvPr>
            <p:ph type="sldNum" sz="quarter" idx="12"/>
          </p:nvPr>
        </p:nvSpPr>
        <p:spPr/>
        <p:txBody>
          <a:bodyPr/>
          <a:lstStyle/>
          <a:p>
            <a:pPr>
              <a:defRPr/>
            </a:pPr>
            <a:fld id="{8712117D-0730-9D4E-A729-C1E4A0DD6754}" type="slidenum">
              <a:rPr lang="en-US" smtClean="0"/>
              <a:pPr>
                <a:defRPr/>
              </a:pPr>
              <a:t>4</a:t>
            </a:fld>
            <a:endParaRPr lang="en-US" dirty="0"/>
          </a:p>
        </p:txBody>
      </p:sp>
    </p:spTree>
    <p:extLst>
      <p:ext uri="{BB962C8B-B14F-4D97-AF65-F5344CB8AC3E}">
        <p14:creationId xmlns:p14="http://schemas.microsoft.com/office/powerpoint/2010/main" val="5452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MUNICIPAL CLERK TRAINING</a:t>
            </a:r>
            <a:endParaRPr lang="en-US" dirty="0"/>
          </a:p>
        </p:txBody>
      </p:sp>
      <p:sp>
        <p:nvSpPr>
          <p:cNvPr id="3" name="Content Placeholder 2"/>
          <p:cNvSpPr>
            <a:spLocks noGrp="1"/>
          </p:cNvSpPr>
          <p:nvPr>
            <p:ph idx="1"/>
          </p:nvPr>
        </p:nvSpPr>
        <p:spPr>
          <a:xfrm>
            <a:off x="192024" y="822960"/>
            <a:ext cx="8595359" cy="3856990"/>
          </a:xfrm>
        </p:spPr>
        <p:txBody>
          <a:bodyPr/>
          <a:lstStyle/>
          <a:p>
            <a:r>
              <a:rPr lang="en-US" dirty="0" smtClean="0"/>
              <a:t>Training information can be located on the Wisconsin Elections Commission Website</a:t>
            </a:r>
          </a:p>
          <a:p>
            <a:r>
              <a:rPr lang="en-US" u="sng" dirty="0" smtClean="0">
                <a:hlinkClick r:id="rId2" action="ppaction://hlinkpres?slideindex=1&amp;slidetitle="/>
              </a:rPr>
              <a:t>file:///O:\Elections\Election%20Administration\Training\2023%20November%20Clerk%20Training.pptx</a:t>
            </a:r>
            <a:endParaRPr lang="en-US" u="sng" dirty="0" smtClean="0"/>
          </a:p>
          <a:p>
            <a:r>
              <a:rPr lang="en-US" dirty="0" smtClean="0"/>
              <a:t>Click </a:t>
            </a:r>
            <a:r>
              <a:rPr lang="en-US" dirty="0" smtClean="0"/>
              <a:t>on drop down next to “Clerks”</a:t>
            </a:r>
          </a:p>
          <a:p>
            <a:r>
              <a:rPr lang="en-US" dirty="0" smtClean="0"/>
              <a:t>Click on “Clerk Training”</a:t>
            </a:r>
          </a:p>
          <a:p>
            <a:r>
              <a:rPr lang="en-US" dirty="0" smtClean="0"/>
              <a:t>Click on any one of the following icons for additional information:</a:t>
            </a:r>
          </a:p>
          <a:p>
            <a:endParaRPr lang="en-US" dirty="0"/>
          </a:p>
        </p:txBody>
      </p:sp>
      <p:sp>
        <p:nvSpPr>
          <p:cNvPr id="4" name="Slide Number Placeholder 3"/>
          <p:cNvSpPr>
            <a:spLocks noGrp="1"/>
          </p:cNvSpPr>
          <p:nvPr>
            <p:ph type="sldNum" sz="quarter" idx="12"/>
          </p:nvPr>
        </p:nvSpPr>
        <p:spPr/>
        <p:txBody>
          <a:bodyPr/>
          <a:lstStyle/>
          <a:p>
            <a:pPr>
              <a:defRPr/>
            </a:pPr>
            <a:fld id="{8712117D-0730-9D4E-A729-C1E4A0DD6754}" type="slidenum">
              <a:rPr lang="en-US" smtClean="0"/>
              <a:pPr>
                <a:defRPr/>
              </a:pPr>
              <a:t>5</a:t>
            </a:fld>
            <a:endParaRPr lang="en-US" dirty="0"/>
          </a:p>
        </p:txBody>
      </p:sp>
      <p:pic>
        <p:nvPicPr>
          <p:cNvPr id="5" name="Picture 4"/>
          <p:cNvPicPr>
            <a:picLocks noChangeAspect="1"/>
          </p:cNvPicPr>
          <p:nvPr/>
        </p:nvPicPr>
        <p:blipFill>
          <a:blip r:embed="rId3"/>
          <a:stretch>
            <a:fillRect/>
          </a:stretch>
        </p:blipFill>
        <p:spPr>
          <a:xfrm>
            <a:off x="192024" y="2752344"/>
            <a:ext cx="8796528" cy="3418270"/>
          </a:xfrm>
          <a:prstGeom prst="rect">
            <a:avLst/>
          </a:prstGeom>
        </p:spPr>
      </p:pic>
    </p:spTree>
    <p:extLst>
      <p:ext uri="{BB962C8B-B14F-4D97-AF65-F5344CB8AC3E}">
        <p14:creationId xmlns:p14="http://schemas.microsoft.com/office/powerpoint/2010/main" val="275677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Municipal Clerk Training</a:t>
            </a:r>
            <a:endParaRPr lang="en-US" dirty="0"/>
          </a:p>
        </p:txBody>
      </p:sp>
      <p:sp>
        <p:nvSpPr>
          <p:cNvPr id="3" name="Content Placeholder 2"/>
          <p:cNvSpPr>
            <a:spLocks noGrp="1"/>
          </p:cNvSpPr>
          <p:nvPr>
            <p:ph idx="1"/>
          </p:nvPr>
        </p:nvSpPr>
        <p:spPr>
          <a:xfrm>
            <a:off x="210312" y="914400"/>
            <a:ext cx="8860535" cy="3968496"/>
          </a:xfrm>
        </p:spPr>
        <p:txBody>
          <a:bodyPr/>
          <a:lstStyle/>
          <a:p>
            <a:r>
              <a:rPr lang="en-US" sz="2400" dirty="0" smtClean="0"/>
              <a:t>Core Training located in The Learning Connection and Live/Pre-Recorded Webinars count towards training hours.</a:t>
            </a:r>
          </a:p>
          <a:p>
            <a:r>
              <a:rPr lang="en-US" sz="2400" dirty="0" smtClean="0"/>
              <a:t>Webinars can be accessed from the The Learning Center (TLC) or from the posted training event on the WEC calendar.</a:t>
            </a:r>
          </a:p>
          <a:p>
            <a:pPr algn="ctr"/>
            <a:r>
              <a:rPr lang="en-US" sz="2400" dirty="0"/>
              <a:t>https://</a:t>
            </a:r>
            <a:r>
              <a:rPr lang="en-US" sz="2400" dirty="0" smtClean="0"/>
              <a:t>electiontraining.wi.gov</a:t>
            </a:r>
            <a:endParaRPr lang="en-US" sz="2400" dirty="0"/>
          </a:p>
          <a:p>
            <a:pPr algn="ctr"/>
            <a:r>
              <a:rPr lang="en-US" sz="2400" dirty="0" smtClean="0">
                <a:hlinkClick r:id="rId2"/>
              </a:rPr>
              <a:t>https</a:t>
            </a:r>
            <a:r>
              <a:rPr lang="en-US" sz="2400" dirty="0">
                <a:hlinkClick r:id="rId2"/>
              </a:rPr>
              <a:t>://</a:t>
            </a:r>
            <a:r>
              <a:rPr lang="en-US" sz="2400" dirty="0" smtClean="0">
                <a:hlinkClick r:id="rId2"/>
              </a:rPr>
              <a:t>elections.wi.gov/calendar</a:t>
            </a:r>
            <a:endParaRPr lang="en-US" sz="2400" dirty="0" smtClean="0"/>
          </a:p>
          <a:p>
            <a:endParaRPr lang="en-US" sz="2400" dirty="0"/>
          </a:p>
          <a:p>
            <a:r>
              <a:rPr lang="en-US" sz="2400" dirty="0" smtClean="0"/>
              <a:t>If you do not have access to The Learning Center, please contact the WEC Help Desk (608)261-2028</a:t>
            </a:r>
            <a:endParaRPr lang="en-US" sz="2400" dirty="0"/>
          </a:p>
        </p:txBody>
      </p:sp>
      <p:sp>
        <p:nvSpPr>
          <p:cNvPr id="4" name="Slide Number Placeholder 3"/>
          <p:cNvSpPr>
            <a:spLocks noGrp="1"/>
          </p:cNvSpPr>
          <p:nvPr>
            <p:ph type="sldNum" sz="quarter" idx="12"/>
          </p:nvPr>
        </p:nvSpPr>
        <p:spPr/>
        <p:txBody>
          <a:bodyPr/>
          <a:lstStyle/>
          <a:p>
            <a:pPr>
              <a:defRPr/>
            </a:pPr>
            <a:fld id="{8712117D-0730-9D4E-A729-C1E4A0DD6754}" type="slidenum">
              <a:rPr lang="en-US" smtClean="0"/>
              <a:pPr>
                <a:defRPr/>
              </a:pPr>
              <a:t>6</a:t>
            </a:fld>
            <a:endParaRPr lang="en-US" dirty="0"/>
          </a:p>
        </p:txBody>
      </p:sp>
    </p:spTree>
    <p:extLst>
      <p:ext uri="{BB962C8B-B14F-4D97-AF65-F5344CB8AC3E}">
        <p14:creationId xmlns:p14="http://schemas.microsoft.com/office/powerpoint/2010/main" val="154643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training webinar series</a:t>
            </a:r>
            <a:endParaRPr lang="en-US" dirty="0"/>
          </a:p>
        </p:txBody>
      </p:sp>
      <p:sp>
        <p:nvSpPr>
          <p:cNvPr id="3" name="Content Placeholder 2"/>
          <p:cNvSpPr>
            <a:spLocks noGrp="1"/>
          </p:cNvSpPr>
          <p:nvPr>
            <p:ph idx="1"/>
          </p:nvPr>
        </p:nvSpPr>
        <p:spPr>
          <a:xfrm>
            <a:off x="118872" y="1100138"/>
            <a:ext cx="9025127" cy="3855910"/>
          </a:xfrm>
        </p:spPr>
        <p:txBody>
          <a:bodyPr/>
          <a:lstStyle/>
          <a:p>
            <a:r>
              <a:rPr lang="en-US" sz="1800" u="sng" dirty="0">
                <a:hlinkClick r:id="rId2"/>
              </a:rPr>
              <a:t>New Clerks Class:</a:t>
            </a:r>
            <a:r>
              <a:rPr lang="en-US" sz="1800" dirty="0"/>
              <a:t> September 27, 2023</a:t>
            </a:r>
          </a:p>
          <a:p>
            <a:r>
              <a:rPr lang="en-US" sz="1800" dirty="0">
                <a:hlinkClick r:id="rId3"/>
              </a:rPr>
              <a:t>New Absentee Certificate Envelope:</a:t>
            </a:r>
            <a:r>
              <a:rPr lang="en-US" sz="1800" dirty="0"/>
              <a:t> October 11, 2023</a:t>
            </a:r>
          </a:p>
          <a:p>
            <a:r>
              <a:rPr lang="en-US" sz="1800" dirty="0">
                <a:hlinkClick r:id="rId4"/>
              </a:rPr>
              <a:t>Appointing Election Officials for the 2024-2025 Term:</a:t>
            </a:r>
            <a:r>
              <a:rPr lang="en-US" sz="1800" dirty="0"/>
              <a:t> October 25, 2023</a:t>
            </a:r>
          </a:p>
          <a:p>
            <a:r>
              <a:rPr lang="en-US" sz="1800" dirty="0">
                <a:hlinkClick r:id="rId5"/>
              </a:rPr>
              <a:t>What to Expect in a Polling Place Review:</a:t>
            </a:r>
            <a:r>
              <a:rPr lang="en-US" sz="1800" dirty="0"/>
              <a:t> November 1, 2023</a:t>
            </a:r>
          </a:p>
          <a:p>
            <a:r>
              <a:rPr lang="en-US" sz="1800" dirty="0"/>
              <a:t>Back to Basics: The Photo ID Law: January 10, 2024</a:t>
            </a:r>
          </a:p>
          <a:p>
            <a:r>
              <a:rPr lang="en-US" sz="1800" dirty="0"/>
              <a:t>UOCAVA &amp; You: Preparing, Sending, &amp; Recording Military &amp; Overseas Ballots: January 24, 2024</a:t>
            </a:r>
          </a:p>
          <a:p>
            <a:r>
              <a:rPr lang="en-US" sz="1800" dirty="0"/>
              <a:t>Contingency Planning: January 31, 2024</a:t>
            </a:r>
          </a:p>
          <a:p>
            <a:r>
              <a:rPr lang="en-US" sz="1800" dirty="0"/>
              <a:t>Preparing  for the 2024 April and Presidential Preference Election: February 28, 2024</a:t>
            </a:r>
          </a:p>
          <a:p>
            <a:r>
              <a:rPr lang="en-US" sz="1800" dirty="0"/>
              <a:t>Spring Elections Wrap-Up: May 1, 2024</a:t>
            </a:r>
          </a:p>
          <a:p>
            <a:endParaRPr lang="en-US" dirty="0"/>
          </a:p>
        </p:txBody>
      </p:sp>
      <p:sp>
        <p:nvSpPr>
          <p:cNvPr id="4" name="Slide Number Placeholder 3"/>
          <p:cNvSpPr>
            <a:spLocks noGrp="1"/>
          </p:cNvSpPr>
          <p:nvPr>
            <p:ph type="sldNum" sz="quarter" idx="12"/>
          </p:nvPr>
        </p:nvSpPr>
        <p:spPr/>
        <p:txBody>
          <a:bodyPr/>
          <a:lstStyle/>
          <a:p>
            <a:pPr>
              <a:defRPr/>
            </a:pPr>
            <a:fld id="{8712117D-0730-9D4E-A729-C1E4A0DD6754}" type="slidenum">
              <a:rPr lang="en-US" smtClean="0"/>
              <a:pPr>
                <a:defRPr/>
              </a:pPr>
              <a:t>7</a:t>
            </a:fld>
            <a:endParaRPr lang="en-US" dirty="0"/>
          </a:p>
        </p:txBody>
      </p:sp>
    </p:spTree>
    <p:extLst>
      <p:ext uri="{BB962C8B-B14F-4D97-AF65-F5344CB8AC3E}">
        <p14:creationId xmlns:p14="http://schemas.microsoft.com/office/powerpoint/2010/main" val="9784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146305"/>
            <a:ext cx="7416419" cy="953834"/>
          </a:xfrm>
        </p:spPr>
        <p:txBody>
          <a:bodyPr/>
          <a:lstStyle/>
          <a:p>
            <a:pPr algn="ctr"/>
            <a:r>
              <a:rPr lang="en-US" dirty="0" smtClean="0"/>
              <a:t>ELECTION SUBGRANTS</a:t>
            </a:r>
            <a:br>
              <a:rPr lang="en-US" dirty="0" smtClean="0"/>
            </a:br>
            <a:r>
              <a:rPr lang="en-US" dirty="0" smtClean="0"/>
              <a:t>(New Forms)</a:t>
            </a:r>
            <a:endParaRPr lang="en-US" dirty="0"/>
          </a:p>
        </p:txBody>
      </p:sp>
      <p:sp>
        <p:nvSpPr>
          <p:cNvPr id="3" name="Content Placeholder 2"/>
          <p:cNvSpPr>
            <a:spLocks noGrp="1"/>
          </p:cNvSpPr>
          <p:nvPr>
            <p:ph idx="1"/>
          </p:nvPr>
        </p:nvSpPr>
        <p:spPr>
          <a:xfrm>
            <a:off x="109729" y="1100138"/>
            <a:ext cx="8878824" cy="3791902"/>
          </a:xfrm>
        </p:spPr>
        <p:txBody>
          <a:bodyPr/>
          <a:lstStyle/>
          <a:p>
            <a:pPr algn="ctr"/>
            <a:r>
              <a:rPr lang="en-US" sz="1800" b="0" dirty="0"/>
              <a:t>All current and future WEC subgrant programs contain revised language in the Documentation section that more specifically highlights the federal requirements regarding the mandatory equipment inventory list and includes a new subgrant requirement that you provide to the WEC your inventory list for any Equipment purchased with subgrant funds. There is also a new Equipment Inventory List template in Excel posted for this new subgrant requirement</a:t>
            </a:r>
            <a:r>
              <a:rPr lang="en-US" sz="1800" b="0" dirty="0" smtClean="0"/>
              <a:t>. Open until June 30, 2024.</a:t>
            </a:r>
          </a:p>
          <a:p>
            <a:pPr algn="ctr"/>
            <a:r>
              <a:rPr lang="en-US" sz="2000" b="0" dirty="0"/>
              <a:t/>
            </a:r>
            <a:br>
              <a:rPr lang="en-US" sz="2000" b="0" dirty="0"/>
            </a:br>
            <a:r>
              <a:rPr lang="en-US" sz="1800" b="0" dirty="0" smtClean="0"/>
              <a:t>2023 Accessible Voting Equipment</a:t>
            </a:r>
          </a:p>
          <a:p>
            <a:pPr algn="ctr"/>
            <a:r>
              <a:rPr lang="en-US" sz="1200" b="0" dirty="0">
                <a:hlinkClick r:id="rId2"/>
              </a:rPr>
              <a:t>https://</a:t>
            </a:r>
            <a:r>
              <a:rPr lang="en-US" sz="1200" b="0" dirty="0" smtClean="0">
                <a:hlinkClick r:id="rId2"/>
              </a:rPr>
              <a:t>elections.wi.gov/memo/2023-accessible-voting-equipment-subgrant-reimbursement-program</a:t>
            </a:r>
            <a:endParaRPr lang="en-US" sz="1200" b="0" dirty="0" smtClean="0"/>
          </a:p>
          <a:p>
            <a:pPr algn="ctr"/>
            <a:r>
              <a:rPr lang="en-US" sz="1800" b="0" dirty="0" smtClean="0"/>
              <a:t>Equipment Inventory </a:t>
            </a:r>
            <a:r>
              <a:rPr lang="en-US" sz="1800" b="0" dirty="0" smtClean="0"/>
              <a:t>List</a:t>
            </a:r>
            <a:br>
              <a:rPr lang="en-US" sz="1800" b="0" dirty="0" smtClean="0"/>
            </a:br>
            <a:r>
              <a:rPr lang="en-US" sz="1400" b="0" dirty="0" smtClean="0"/>
              <a:t>(will be completed by the Lincoln County Clerk’s Office)</a:t>
            </a:r>
            <a:endParaRPr lang="en-US" sz="1400" b="0" dirty="0" smtClean="0"/>
          </a:p>
          <a:p>
            <a:pPr algn="ctr"/>
            <a:r>
              <a:rPr lang="en-US" sz="1200" b="0" dirty="0">
                <a:hlinkClick r:id="rId3"/>
              </a:rPr>
              <a:t>https://elections.wi.gov/sites/default/files/documents/Equipment%20Inventory%20List%20-%</a:t>
            </a:r>
            <a:r>
              <a:rPr lang="en-US" sz="1200" b="0" dirty="0" smtClean="0">
                <a:hlinkClick r:id="rId3"/>
              </a:rPr>
              <a:t>20template.xlsx</a:t>
            </a:r>
            <a:endParaRPr lang="en-US" sz="1200" b="0" dirty="0" smtClean="0"/>
          </a:p>
          <a:p>
            <a:pPr algn="ctr"/>
            <a:endParaRPr lang="en-US" sz="1200" b="0" dirty="0" smtClean="0"/>
          </a:p>
        </p:txBody>
      </p:sp>
      <p:sp>
        <p:nvSpPr>
          <p:cNvPr id="4" name="Slide Number Placeholder 3"/>
          <p:cNvSpPr>
            <a:spLocks noGrp="1"/>
          </p:cNvSpPr>
          <p:nvPr>
            <p:ph type="sldNum" sz="quarter" idx="12"/>
          </p:nvPr>
        </p:nvSpPr>
        <p:spPr/>
        <p:txBody>
          <a:bodyPr/>
          <a:lstStyle/>
          <a:p>
            <a:pPr>
              <a:defRPr/>
            </a:pPr>
            <a:fld id="{8712117D-0730-9D4E-A729-C1E4A0DD6754}" type="slidenum">
              <a:rPr lang="en-US" smtClean="0"/>
              <a:pPr>
                <a:defRPr/>
              </a:pPr>
              <a:t>8</a:t>
            </a:fld>
            <a:endParaRPr lang="en-US" dirty="0"/>
          </a:p>
        </p:txBody>
      </p:sp>
    </p:spTree>
    <p:extLst>
      <p:ext uri="{BB962C8B-B14F-4D97-AF65-F5344CB8AC3E}">
        <p14:creationId xmlns:p14="http://schemas.microsoft.com/office/powerpoint/2010/main" val="11557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12117D-0730-9D4E-A729-C1E4A0DD6754}" type="slidenum">
              <a:rPr lang="en-US" smtClean="0"/>
              <a:pPr>
                <a:defRPr/>
              </a:pPr>
              <a:t>9</a:t>
            </a:fld>
            <a:endParaRPr lang="en-US" dirty="0"/>
          </a:p>
        </p:txBody>
      </p:sp>
      <p:pic>
        <p:nvPicPr>
          <p:cNvPr id="7" name="Content Placeholder 6"/>
          <p:cNvPicPr>
            <a:picLocks noGrp="1" noChangeAspect="1"/>
          </p:cNvPicPr>
          <p:nvPr>
            <p:ph idx="1"/>
          </p:nvPr>
        </p:nvPicPr>
        <p:blipFill>
          <a:blip r:embed="rId2"/>
          <a:stretch>
            <a:fillRect/>
          </a:stretch>
        </p:blipFill>
        <p:spPr>
          <a:xfrm>
            <a:off x="73152" y="109728"/>
            <a:ext cx="8933687" cy="4910327"/>
          </a:xfrm>
          <a:prstGeom prst="rect">
            <a:avLst/>
          </a:prstGeom>
        </p:spPr>
      </p:pic>
    </p:spTree>
    <p:extLst>
      <p:ext uri="{BB962C8B-B14F-4D97-AF65-F5344CB8AC3E}">
        <p14:creationId xmlns:p14="http://schemas.microsoft.com/office/powerpoint/2010/main" val="19173189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11281</TotalTime>
  <Words>1087</Words>
  <Application>Microsoft Office PowerPoint</Application>
  <PresentationFormat>On-screen Show (4:3)</PresentationFormat>
  <Paragraphs>92</Paragraphs>
  <Slides>15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Franklin Gothic Medium</vt:lpstr>
      <vt:lpstr>Skolar Basic Rg</vt:lpstr>
      <vt:lpstr>Franklin Gothic Book</vt:lpstr>
      <vt:lpstr>Tunga</vt:lpstr>
      <vt:lpstr>Estrangelo Edessa</vt:lpstr>
      <vt:lpstr>Arial</vt:lpstr>
      <vt:lpstr>ＭＳ Ｐゴシック</vt:lpstr>
      <vt:lpstr>Poppins</vt:lpstr>
      <vt:lpstr>Wingdings</vt:lpstr>
      <vt:lpstr>Poppins</vt:lpstr>
      <vt:lpstr>Angles</vt:lpstr>
      <vt:lpstr>Memorandums of understanding (Mou)</vt:lpstr>
      <vt:lpstr>2024-2025 Calendar  of Election Events</vt:lpstr>
      <vt:lpstr>Upcoming elections</vt:lpstr>
      <vt:lpstr>MUNICIPAL CLERK TRAINING</vt:lpstr>
      <vt:lpstr>MUNICIPAL CLERK TRAINING</vt:lpstr>
      <vt:lpstr>Municipal Clerk Training</vt:lpstr>
      <vt:lpstr>New training webinar series</vt:lpstr>
      <vt:lpstr>ELECTION SUBGRANTS (New Forms)</vt:lpstr>
      <vt:lpstr>PowerPoint Presentation</vt:lpstr>
      <vt:lpstr>PowerPoint Presentation</vt:lpstr>
      <vt:lpstr>WEC NEW PHOTO ID GUIDE </vt:lpstr>
      <vt:lpstr>UPDATING CONTACT INFORMATION MYVOTE</vt:lpstr>
      <vt:lpstr>WEC VOTER MAINTANANCE</vt:lpstr>
      <vt:lpstr>ES&amp;S</vt:lpstr>
      <vt:lpstr>Updates</vt:lpstr>
    </vt:vector>
  </TitlesOfParts>
  <Company>State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rossms</dc:creator>
  <cp:lastModifiedBy>Heather Hurley</cp:lastModifiedBy>
  <cp:revision>363</cp:revision>
  <cp:lastPrinted>2012-01-05T19:44:21Z</cp:lastPrinted>
  <dcterms:created xsi:type="dcterms:W3CDTF">2012-01-20T20:51:52Z</dcterms:created>
  <dcterms:modified xsi:type="dcterms:W3CDTF">2023-11-01T14:42:30Z</dcterms:modified>
</cp:coreProperties>
</file>