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62"/>
  </p:notesMasterIdLst>
  <p:handoutMasterIdLst>
    <p:handoutMasterId r:id="rId63"/>
  </p:handoutMasterIdLst>
  <p:sldIdLst>
    <p:sldId id="256" r:id="rId2"/>
    <p:sldId id="275" r:id="rId3"/>
    <p:sldId id="295" r:id="rId4"/>
    <p:sldId id="262" r:id="rId5"/>
    <p:sldId id="260" r:id="rId6"/>
    <p:sldId id="261" r:id="rId7"/>
    <p:sldId id="278" r:id="rId8"/>
    <p:sldId id="270" r:id="rId9"/>
    <p:sldId id="288" r:id="rId10"/>
    <p:sldId id="289" r:id="rId11"/>
    <p:sldId id="284" r:id="rId12"/>
    <p:sldId id="285" r:id="rId13"/>
    <p:sldId id="287" r:id="rId14"/>
    <p:sldId id="272" r:id="rId15"/>
    <p:sldId id="310" r:id="rId16"/>
    <p:sldId id="309" r:id="rId17"/>
    <p:sldId id="322" r:id="rId18"/>
    <p:sldId id="323" r:id="rId19"/>
    <p:sldId id="286" r:id="rId20"/>
    <p:sldId id="269" r:id="rId21"/>
    <p:sldId id="279" r:id="rId22"/>
    <p:sldId id="300" r:id="rId23"/>
    <p:sldId id="274" r:id="rId24"/>
    <p:sldId id="312" r:id="rId25"/>
    <p:sldId id="313" r:id="rId26"/>
    <p:sldId id="301" r:id="rId27"/>
    <p:sldId id="303" r:id="rId28"/>
    <p:sldId id="280" r:id="rId29"/>
    <p:sldId id="304" r:id="rId30"/>
    <p:sldId id="281" r:id="rId31"/>
    <p:sldId id="308" r:id="rId32"/>
    <p:sldId id="305" r:id="rId33"/>
    <p:sldId id="302" r:id="rId34"/>
    <p:sldId id="314" r:id="rId35"/>
    <p:sldId id="315" r:id="rId36"/>
    <p:sldId id="316" r:id="rId37"/>
    <p:sldId id="306" r:id="rId38"/>
    <p:sldId id="292" r:id="rId39"/>
    <p:sldId id="293" r:id="rId40"/>
    <p:sldId id="307" r:id="rId41"/>
    <p:sldId id="271" r:id="rId42"/>
    <p:sldId id="259" r:id="rId43"/>
    <p:sldId id="263" r:id="rId44"/>
    <p:sldId id="266" r:id="rId45"/>
    <p:sldId id="318" r:id="rId46"/>
    <p:sldId id="297" r:id="rId47"/>
    <p:sldId id="298" r:id="rId48"/>
    <p:sldId id="299" r:id="rId49"/>
    <p:sldId id="296" r:id="rId50"/>
    <p:sldId id="291" r:id="rId51"/>
    <p:sldId id="311" r:id="rId52"/>
    <p:sldId id="320" r:id="rId53"/>
    <p:sldId id="319" r:id="rId54"/>
    <p:sldId id="276" r:id="rId55"/>
    <p:sldId id="277" r:id="rId56"/>
    <p:sldId id="268" r:id="rId57"/>
    <p:sldId id="294" r:id="rId58"/>
    <p:sldId id="290" r:id="rId59"/>
    <p:sldId id="321" r:id="rId60"/>
    <p:sldId id="28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urley" initials="HH" lastIdx="1" clrIdx="0">
    <p:extLst>
      <p:ext uri="{19B8F6BF-5375-455C-9EA6-DF929625EA0E}">
        <p15:presenceInfo xmlns:p15="http://schemas.microsoft.com/office/powerpoint/2012/main" userId="Heather Hu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6265" autoAdjust="0"/>
  </p:normalViewPr>
  <p:slideViewPr>
    <p:cSldViewPr snapToGrid="0">
      <p:cViewPr varScale="1">
        <p:scale>
          <a:sx n="106" d="100"/>
          <a:sy n="106" d="100"/>
        </p:scale>
        <p:origin x="132" y="126"/>
      </p:cViewPr>
      <p:guideLst/>
    </p:cSldViewPr>
  </p:slideViewPr>
  <p:outlineViewPr>
    <p:cViewPr>
      <p:scale>
        <a:sx n="33" d="100"/>
        <a:sy n="33" d="100"/>
      </p:scale>
      <p:origin x="0" y="-70890"/>
    </p:cViewPr>
  </p:outlineViewPr>
  <p:notesTextViewPr>
    <p:cViewPr>
      <p:scale>
        <a:sx n="150" d="100"/>
        <a:sy n="150" d="100"/>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0T08:25:36.875"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06304D-13DE-4CD8-A668-955440833440}" type="datetimeFigureOut">
              <a:rPr lang="en-US" smtClean="0"/>
              <a:t>3/21/2024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DADA90-8BDC-4744-B933-351D16E551EA}" type="slidenum">
              <a:rPr lang="en-US" smtClean="0"/>
              <a:t>‹#›</a:t>
            </a:fld>
            <a:endParaRPr lang="en-US"/>
          </a:p>
        </p:txBody>
      </p:sp>
    </p:spTree>
    <p:extLst>
      <p:ext uri="{BB962C8B-B14F-4D97-AF65-F5344CB8AC3E}">
        <p14:creationId xmlns:p14="http://schemas.microsoft.com/office/powerpoint/2010/main" val="279928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FFE30-1644-4C26-B03A-FC1FEA9EB2F6}"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09C12-9B2F-466A-9F44-80898BC24C1C}" type="slidenum">
              <a:rPr lang="en-US" smtClean="0"/>
              <a:t>‹#›</a:t>
            </a:fld>
            <a:endParaRPr lang="en-US"/>
          </a:p>
        </p:txBody>
      </p:sp>
    </p:spTree>
    <p:extLst>
      <p:ext uri="{BB962C8B-B14F-4D97-AF65-F5344CB8AC3E}">
        <p14:creationId xmlns:p14="http://schemas.microsoft.com/office/powerpoint/2010/main" val="282201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a:t>
            </a:fld>
            <a:endParaRPr lang="en-US"/>
          </a:p>
        </p:txBody>
      </p:sp>
    </p:spTree>
    <p:extLst>
      <p:ext uri="{BB962C8B-B14F-4D97-AF65-F5344CB8AC3E}">
        <p14:creationId xmlns:p14="http://schemas.microsoft.com/office/powerpoint/2010/main" val="236856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10</a:t>
            </a:fld>
            <a:endParaRPr lang="en-US"/>
          </a:p>
        </p:txBody>
      </p:sp>
    </p:spTree>
    <p:extLst>
      <p:ext uri="{BB962C8B-B14F-4D97-AF65-F5344CB8AC3E}">
        <p14:creationId xmlns:p14="http://schemas.microsoft.com/office/powerpoint/2010/main" val="111523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11</a:t>
            </a:fld>
            <a:endParaRPr lang="en-US"/>
          </a:p>
        </p:txBody>
      </p:sp>
    </p:spTree>
    <p:extLst>
      <p:ext uri="{BB962C8B-B14F-4D97-AF65-F5344CB8AC3E}">
        <p14:creationId xmlns:p14="http://schemas.microsoft.com/office/powerpoint/2010/main" val="395346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12</a:t>
            </a:fld>
            <a:endParaRPr lang="en-US"/>
          </a:p>
        </p:txBody>
      </p:sp>
    </p:spTree>
    <p:extLst>
      <p:ext uri="{BB962C8B-B14F-4D97-AF65-F5344CB8AC3E}">
        <p14:creationId xmlns:p14="http://schemas.microsoft.com/office/powerpoint/2010/main" val="282278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13</a:t>
            </a:fld>
            <a:endParaRPr lang="en-US"/>
          </a:p>
        </p:txBody>
      </p:sp>
    </p:spTree>
    <p:extLst>
      <p:ext uri="{BB962C8B-B14F-4D97-AF65-F5344CB8AC3E}">
        <p14:creationId xmlns:p14="http://schemas.microsoft.com/office/powerpoint/2010/main" val="2501502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14</a:t>
            </a:fld>
            <a:endParaRPr lang="en-US"/>
          </a:p>
        </p:txBody>
      </p:sp>
    </p:spTree>
    <p:extLst>
      <p:ext uri="{BB962C8B-B14F-4D97-AF65-F5344CB8AC3E}">
        <p14:creationId xmlns:p14="http://schemas.microsoft.com/office/powerpoint/2010/main" val="234097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15</a:t>
            </a:fld>
            <a:endParaRPr lang="en-US"/>
          </a:p>
        </p:txBody>
      </p:sp>
    </p:spTree>
    <p:extLst>
      <p:ext uri="{BB962C8B-B14F-4D97-AF65-F5344CB8AC3E}">
        <p14:creationId xmlns:p14="http://schemas.microsoft.com/office/powerpoint/2010/main" val="3303721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16</a:t>
            </a:fld>
            <a:endParaRPr lang="en-US"/>
          </a:p>
        </p:txBody>
      </p:sp>
    </p:spTree>
    <p:extLst>
      <p:ext uri="{BB962C8B-B14F-4D97-AF65-F5344CB8AC3E}">
        <p14:creationId xmlns:p14="http://schemas.microsoft.com/office/powerpoint/2010/main" val="175890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19</a:t>
            </a:fld>
            <a:endParaRPr lang="en-US"/>
          </a:p>
        </p:txBody>
      </p:sp>
    </p:spTree>
    <p:extLst>
      <p:ext uri="{BB962C8B-B14F-4D97-AF65-F5344CB8AC3E}">
        <p14:creationId xmlns:p14="http://schemas.microsoft.com/office/powerpoint/2010/main" val="96906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20</a:t>
            </a:fld>
            <a:endParaRPr lang="en-US"/>
          </a:p>
        </p:txBody>
      </p:sp>
    </p:spTree>
    <p:extLst>
      <p:ext uri="{BB962C8B-B14F-4D97-AF65-F5344CB8AC3E}">
        <p14:creationId xmlns:p14="http://schemas.microsoft.com/office/powerpoint/2010/main" val="144136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21</a:t>
            </a:fld>
            <a:endParaRPr lang="en-US"/>
          </a:p>
        </p:txBody>
      </p:sp>
    </p:spTree>
    <p:extLst>
      <p:ext uri="{BB962C8B-B14F-4D97-AF65-F5344CB8AC3E}">
        <p14:creationId xmlns:p14="http://schemas.microsoft.com/office/powerpoint/2010/main" val="357583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a:t>
            </a:fld>
            <a:endParaRPr lang="en-US"/>
          </a:p>
        </p:txBody>
      </p:sp>
    </p:spTree>
    <p:extLst>
      <p:ext uri="{BB962C8B-B14F-4D97-AF65-F5344CB8AC3E}">
        <p14:creationId xmlns:p14="http://schemas.microsoft.com/office/powerpoint/2010/main" val="214568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22</a:t>
            </a:fld>
            <a:endParaRPr lang="en-US"/>
          </a:p>
        </p:txBody>
      </p:sp>
    </p:spTree>
    <p:extLst>
      <p:ext uri="{BB962C8B-B14F-4D97-AF65-F5344CB8AC3E}">
        <p14:creationId xmlns:p14="http://schemas.microsoft.com/office/powerpoint/2010/main" val="276931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23</a:t>
            </a:fld>
            <a:endParaRPr lang="en-US"/>
          </a:p>
        </p:txBody>
      </p:sp>
    </p:spTree>
    <p:extLst>
      <p:ext uri="{BB962C8B-B14F-4D97-AF65-F5344CB8AC3E}">
        <p14:creationId xmlns:p14="http://schemas.microsoft.com/office/powerpoint/2010/main" val="307571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24</a:t>
            </a:fld>
            <a:endParaRPr lang="en-US"/>
          </a:p>
        </p:txBody>
      </p:sp>
    </p:spTree>
    <p:extLst>
      <p:ext uri="{BB962C8B-B14F-4D97-AF65-F5344CB8AC3E}">
        <p14:creationId xmlns:p14="http://schemas.microsoft.com/office/powerpoint/2010/main" val="42892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25</a:t>
            </a:fld>
            <a:endParaRPr lang="en-US"/>
          </a:p>
        </p:txBody>
      </p:sp>
    </p:spTree>
    <p:extLst>
      <p:ext uri="{BB962C8B-B14F-4D97-AF65-F5344CB8AC3E}">
        <p14:creationId xmlns:p14="http://schemas.microsoft.com/office/powerpoint/2010/main" val="1927746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26</a:t>
            </a:fld>
            <a:endParaRPr lang="en-US"/>
          </a:p>
        </p:txBody>
      </p:sp>
    </p:spTree>
    <p:extLst>
      <p:ext uri="{BB962C8B-B14F-4D97-AF65-F5344CB8AC3E}">
        <p14:creationId xmlns:p14="http://schemas.microsoft.com/office/powerpoint/2010/main" val="416460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27</a:t>
            </a:fld>
            <a:endParaRPr lang="en-US"/>
          </a:p>
        </p:txBody>
      </p:sp>
    </p:spTree>
    <p:extLst>
      <p:ext uri="{BB962C8B-B14F-4D97-AF65-F5344CB8AC3E}">
        <p14:creationId xmlns:p14="http://schemas.microsoft.com/office/powerpoint/2010/main" val="168237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28</a:t>
            </a:fld>
            <a:endParaRPr lang="en-US"/>
          </a:p>
        </p:txBody>
      </p:sp>
    </p:spTree>
    <p:extLst>
      <p:ext uri="{BB962C8B-B14F-4D97-AF65-F5344CB8AC3E}">
        <p14:creationId xmlns:p14="http://schemas.microsoft.com/office/powerpoint/2010/main" val="3133754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29</a:t>
            </a:fld>
            <a:endParaRPr lang="en-US"/>
          </a:p>
        </p:txBody>
      </p:sp>
    </p:spTree>
    <p:extLst>
      <p:ext uri="{BB962C8B-B14F-4D97-AF65-F5344CB8AC3E}">
        <p14:creationId xmlns:p14="http://schemas.microsoft.com/office/powerpoint/2010/main" val="70870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30</a:t>
            </a:fld>
            <a:endParaRPr lang="en-US"/>
          </a:p>
        </p:txBody>
      </p:sp>
    </p:spTree>
    <p:extLst>
      <p:ext uri="{BB962C8B-B14F-4D97-AF65-F5344CB8AC3E}">
        <p14:creationId xmlns:p14="http://schemas.microsoft.com/office/powerpoint/2010/main" val="1350427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31</a:t>
            </a:fld>
            <a:endParaRPr lang="en-US"/>
          </a:p>
        </p:txBody>
      </p:sp>
    </p:spTree>
    <p:extLst>
      <p:ext uri="{BB962C8B-B14F-4D97-AF65-F5344CB8AC3E}">
        <p14:creationId xmlns:p14="http://schemas.microsoft.com/office/powerpoint/2010/main" val="186095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a:t>
            </a:fld>
            <a:endParaRPr lang="en-US"/>
          </a:p>
        </p:txBody>
      </p:sp>
    </p:spTree>
    <p:extLst>
      <p:ext uri="{BB962C8B-B14F-4D97-AF65-F5344CB8AC3E}">
        <p14:creationId xmlns:p14="http://schemas.microsoft.com/office/powerpoint/2010/main" val="3392938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32</a:t>
            </a:fld>
            <a:endParaRPr lang="en-US"/>
          </a:p>
        </p:txBody>
      </p:sp>
    </p:spTree>
    <p:extLst>
      <p:ext uri="{BB962C8B-B14F-4D97-AF65-F5344CB8AC3E}">
        <p14:creationId xmlns:p14="http://schemas.microsoft.com/office/powerpoint/2010/main" val="1412955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33</a:t>
            </a:fld>
            <a:endParaRPr lang="en-US"/>
          </a:p>
        </p:txBody>
      </p:sp>
    </p:spTree>
    <p:extLst>
      <p:ext uri="{BB962C8B-B14F-4D97-AF65-F5344CB8AC3E}">
        <p14:creationId xmlns:p14="http://schemas.microsoft.com/office/powerpoint/2010/main" val="63439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34</a:t>
            </a:fld>
            <a:endParaRPr lang="en-US"/>
          </a:p>
        </p:txBody>
      </p:sp>
    </p:spTree>
    <p:extLst>
      <p:ext uri="{BB962C8B-B14F-4D97-AF65-F5344CB8AC3E}">
        <p14:creationId xmlns:p14="http://schemas.microsoft.com/office/powerpoint/2010/main" val="391652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35</a:t>
            </a:fld>
            <a:endParaRPr lang="en-US"/>
          </a:p>
        </p:txBody>
      </p:sp>
    </p:spTree>
    <p:extLst>
      <p:ext uri="{BB962C8B-B14F-4D97-AF65-F5344CB8AC3E}">
        <p14:creationId xmlns:p14="http://schemas.microsoft.com/office/powerpoint/2010/main" val="48220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36</a:t>
            </a:fld>
            <a:endParaRPr lang="en-US"/>
          </a:p>
        </p:txBody>
      </p:sp>
    </p:spTree>
    <p:extLst>
      <p:ext uri="{BB962C8B-B14F-4D97-AF65-F5344CB8AC3E}">
        <p14:creationId xmlns:p14="http://schemas.microsoft.com/office/powerpoint/2010/main" val="2260822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37</a:t>
            </a:fld>
            <a:endParaRPr lang="en-US"/>
          </a:p>
        </p:txBody>
      </p:sp>
    </p:spTree>
    <p:extLst>
      <p:ext uri="{BB962C8B-B14F-4D97-AF65-F5344CB8AC3E}">
        <p14:creationId xmlns:p14="http://schemas.microsoft.com/office/powerpoint/2010/main" val="3040557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38</a:t>
            </a:fld>
            <a:endParaRPr lang="en-US"/>
          </a:p>
        </p:txBody>
      </p:sp>
    </p:spTree>
    <p:extLst>
      <p:ext uri="{BB962C8B-B14F-4D97-AF65-F5344CB8AC3E}">
        <p14:creationId xmlns:p14="http://schemas.microsoft.com/office/powerpoint/2010/main" val="3406641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39</a:t>
            </a:fld>
            <a:endParaRPr lang="en-US"/>
          </a:p>
        </p:txBody>
      </p:sp>
    </p:spTree>
    <p:extLst>
      <p:ext uri="{BB962C8B-B14F-4D97-AF65-F5344CB8AC3E}">
        <p14:creationId xmlns:p14="http://schemas.microsoft.com/office/powerpoint/2010/main" val="2897745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40</a:t>
            </a:fld>
            <a:endParaRPr lang="en-US"/>
          </a:p>
        </p:txBody>
      </p:sp>
    </p:spTree>
    <p:extLst>
      <p:ext uri="{BB962C8B-B14F-4D97-AF65-F5344CB8AC3E}">
        <p14:creationId xmlns:p14="http://schemas.microsoft.com/office/powerpoint/2010/main" val="1340408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41</a:t>
            </a:fld>
            <a:endParaRPr lang="en-US"/>
          </a:p>
        </p:txBody>
      </p:sp>
    </p:spTree>
    <p:extLst>
      <p:ext uri="{BB962C8B-B14F-4D97-AF65-F5344CB8AC3E}">
        <p14:creationId xmlns:p14="http://schemas.microsoft.com/office/powerpoint/2010/main" val="97815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a:t>
            </a:fld>
            <a:endParaRPr lang="en-US"/>
          </a:p>
        </p:txBody>
      </p:sp>
    </p:spTree>
    <p:extLst>
      <p:ext uri="{BB962C8B-B14F-4D97-AF65-F5344CB8AC3E}">
        <p14:creationId xmlns:p14="http://schemas.microsoft.com/office/powerpoint/2010/main" val="748828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42</a:t>
            </a:fld>
            <a:endParaRPr lang="en-US"/>
          </a:p>
        </p:txBody>
      </p:sp>
    </p:spTree>
    <p:extLst>
      <p:ext uri="{BB962C8B-B14F-4D97-AF65-F5344CB8AC3E}">
        <p14:creationId xmlns:p14="http://schemas.microsoft.com/office/powerpoint/2010/main" val="3039403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43</a:t>
            </a:fld>
            <a:endParaRPr lang="en-US"/>
          </a:p>
        </p:txBody>
      </p:sp>
    </p:spTree>
    <p:extLst>
      <p:ext uri="{BB962C8B-B14F-4D97-AF65-F5344CB8AC3E}">
        <p14:creationId xmlns:p14="http://schemas.microsoft.com/office/powerpoint/2010/main" val="4051298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44</a:t>
            </a:fld>
            <a:endParaRPr lang="en-US"/>
          </a:p>
        </p:txBody>
      </p:sp>
    </p:spTree>
    <p:extLst>
      <p:ext uri="{BB962C8B-B14F-4D97-AF65-F5344CB8AC3E}">
        <p14:creationId xmlns:p14="http://schemas.microsoft.com/office/powerpoint/2010/main" val="263623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45</a:t>
            </a:fld>
            <a:endParaRPr lang="en-US"/>
          </a:p>
        </p:txBody>
      </p:sp>
    </p:spTree>
    <p:extLst>
      <p:ext uri="{BB962C8B-B14F-4D97-AF65-F5344CB8AC3E}">
        <p14:creationId xmlns:p14="http://schemas.microsoft.com/office/powerpoint/2010/main" val="4283684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46</a:t>
            </a:fld>
            <a:endParaRPr lang="en-US"/>
          </a:p>
        </p:txBody>
      </p:sp>
    </p:spTree>
    <p:extLst>
      <p:ext uri="{BB962C8B-B14F-4D97-AF65-F5344CB8AC3E}">
        <p14:creationId xmlns:p14="http://schemas.microsoft.com/office/powerpoint/2010/main" val="1440030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47</a:t>
            </a:fld>
            <a:endParaRPr lang="en-US"/>
          </a:p>
        </p:txBody>
      </p:sp>
    </p:spTree>
    <p:extLst>
      <p:ext uri="{BB962C8B-B14F-4D97-AF65-F5344CB8AC3E}">
        <p14:creationId xmlns:p14="http://schemas.microsoft.com/office/powerpoint/2010/main" val="3618196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48</a:t>
            </a:fld>
            <a:endParaRPr lang="en-US"/>
          </a:p>
        </p:txBody>
      </p:sp>
    </p:spTree>
    <p:extLst>
      <p:ext uri="{BB962C8B-B14F-4D97-AF65-F5344CB8AC3E}">
        <p14:creationId xmlns:p14="http://schemas.microsoft.com/office/powerpoint/2010/main" val="3100545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49</a:t>
            </a:fld>
            <a:endParaRPr lang="en-US"/>
          </a:p>
        </p:txBody>
      </p:sp>
    </p:spTree>
    <p:extLst>
      <p:ext uri="{BB962C8B-B14F-4D97-AF65-F5344CB8AC3E}">
        <p14:creationId xmlns:p14="http://schemas.microsoft.com/office/powerpoint/2010/main" val="264282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50</a:t>
            </a:fld>
            <a:endParaRPr lang="en-US"/>
          </a:p>
        </p:txBody>
      </p:sp>
    </p:spTree>
    <p:extLst>
      <p:ext uri="{BB962C8B-B14F-4D97-AF65-F5344CB8AC3E}">
        <p14:creationId xmlns:p14="http://schemas.microsoft.com/office/powerpoint/2010/main" val="3562977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51</a:t>
            </a:fld>
            <a:endParaRPr lang="en-US"/>
          </a:p>
        </p:txBody>
      </p:sp>
    </p:spTree>
    <p:extLst>
      <p:ext uri="{BB962C8B-B14F-4D97-AF65-F5344CB8AC3E}">
        <p14:creationId xmlns:p14="http://schemas.microsoft.com/office/powerpoint/2010/main" val="155276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a:t>
            </a:fld>
            <a:endParaRPr lang="en-US"/>
          </a:p>
        </p:txBody>
      </p:sp>
    </p:spTree>
    <p:extLst>
      <p:ext uri="{BB962C8B-B14F-4D97-AF65-F5344CB8AC3E}">
        <p14:creationId xmlns:p14="http://schemas.microsoft.com/office/powerpoint/2010/main" val="1914556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52</a:t>
            </a:fld>
            <a:endParaRPr lang="en-US"/>
          </a:p>
        </p:txBody>
      </p:sp>
    </p:spTree>
    <p:extLst>
      <p:ext uri="{BB962C8B-B14F-4D97-AF65-F5344CB8AC3E}">
        <p14:creationId xmlns:p14="http://schemas.microsoft.com/office/powerpoint/2010/main" val="341442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53</a:t>
            </a:fld>
            <a:endParaRPr lang="en-US"/>
          </a:p>
        </p:txBody>
      </p:sp>
    </p:spTree>
    <p:extLst>
      <p:ext uri="{BB962C8B-B14F-4D97-AF65-F5344CB8AC3E}">
        <p14:creationId xmlns:p14="http://schemas.microsoft.com/office/powerpoint/2010/main" val="2203470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54</a:t>
            </a:fld>
            <a:endParaRPr lang="en-US"/>
          </a:p>
        </p:txBody>
      </p:sp>
    </p:spTree>
    <p:extLst>
      <p:ext uri="{BB962C8B-B14F-4D97-AF65-F5344CB8AC3E}">
        <p14:creationId xmlns:p14="http://schemas.microsoft.com/office/powerpoint/2010/main" val="14278024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55</a:t>
            </a:fld>
            <a:endParaRPr lang="en-US"/>
          </a:p>
        </p:txBody>
      </p:sp>
    </p:spTree>
    <p:extLst>
      <p:ext uri="{BB962C8B-B14F-4D97-AF65-F5344CB8AC3E}">
        <p14:creationId xmlns:p14="http://schemas.microsoft.com/office/powerpoint/2010/main" val="3782869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56</a:t>
            </a:fld>
            <a:endParaRPr lang="en-US"/>
          </a:p>
        </p:txBody>
      </p:sp>
    </p:spTree>
    <p:extLst>
      <p:ext uri="{BB962C8B-B14F-4D97-AF65-F5344CB8AC3E}">
        <p14:creationId xmlns:p14="http://schemas.microsoft.com/office/powerpoint/2010/main" val="2149013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57</a:t>
            </a:fld>
            <a:endParaRPr lang="en-US"/>
          </a:p>
        </p:txBody>
      </p:sp>
    </p:spTree>
    <p:extLst>
      <p:ext uri="{BB962C8B-B14F-4D97-AF65-F5344CB8AC3E}">
        <p14:creationId xmlns:p14="http://schemas.microsoft.com/office/powerpoint/2010/main" val="1192612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58</a:t>
            </a:fld>
            <a:endParaRPr lang="en-US"/>
          </a:p>
        </p:txBody>
      </p:sp>
    </p:spTree>
    <p:extLst>
      <p:ext uri="{BB962C8B-B14F-4D97-AF65-F5344CB8AC3E}">
        <p14:creationId xmlns:p14="http://schemas.microsoft.com/office/powerpoint/2010/main" val="40645990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60</a:t>
            </a:fld>
            <a:endParaRPr lang="en-US"/>
          </a:p>
        </p:txBody>
      </p:sp>
    </p:spTree>
    <p:extLst>
      <p:ext uri="{BB962C8B-B14F-4D97-AF65-F5344CB8AC3E}">
        <p14:creationId xmlns:p14="http://schemas.microsoft.com/office/powerpoint/2010/main" val="140902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6</a:t>
            </a:fld>
            <a:endParaRPr lang="en-US"/>
          </a:p>
        </p:txBody>
      </p:sp>
    </p:spTree>
    <p:extLst>
      <p:ext uri="{BB962C8B-B14F-4D97-AF65-F5344CB8AC3E}">
        <p14:creationId xmlns:p14="http://schemas.microsoft.com/office/powerpoint/2010/main" val="312736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7</a:t>
            </a:fld>
            <a:endParaRPr lang="en-US"/>
          </a:p>
        </p:txBody>
      </p:sp>
    </p:spTree>
    <p:extLst>
      <p:ext uri="{BB962C8B-B14F-4D97-AF65-F5344CB8AC3E}">
        <p14:creationId xmlns:p14="http://schemas.microsoft.com/office/powerpoint/2010/main" val="386235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8</a:t>
            </a:fld>
            <a:endParaRPr lang="en-US"/>
          </a:p>
        </p:txBody>
      </p:sp>
    </p:spTree>
    <p:extLst>
      <p:ext uri="{BB962C8B-B14F-4D97-AF65-F5344CB8AC3E}">
        <p14:creationId xmlns:p14="http://schemas.microsoft.com/office/powerpoint/2010/main" val="109236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9</a:t>
            </a:fld>
            <a:endParaRPr lang="en-US"/>
          </a:p>
        </p:txBody>
      </p:sp>
    </p:spTree>
    <p:extLst>
      <p:ext uri="{BB962C8B-B14F-4D97-AF65-F5344CB8AC3E}">
        <p14:creationId xmlns:p14="http://schemas.microsoft.com/office/powerpoint/2010/main" val="111695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203129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78708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010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273974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3857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21810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18790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05728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240033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16054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409134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81194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1598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4473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9260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F75E49-C506-4B17-B35A-7974667C1496}" type="slidenum">
              <a:rPr lang="en-US" smtClean="0"/>
              <a:t>‹#›</a:t>
            </a:fld>
            <a:endParaRPr lang="en-US" dirty="0"/>
          </a:p>
        </p:txBody>
      </p:sp>
      <p:sp>
        <p:nvSpPr>
          <p:cNvPr id="5" name="Date Placeholder 4"/>
          <p:cNvSpPr>
            <a:spLocks noGrp="1"/>
          </p:cNvSpPr>
          <p:nvPr>
            <p:ph type="dt" sz="half" idx="10"/>
          </p:nvPr>
        </p:nvSpPr>
        <p:spPr/>
        <p:txBody>
          <a:bodyPr/>
          <a:lstStyle/>
          <a:p>
            <a:fld id="{CBEBD96D-01E0-4490-B230-7CDE0877543E}" type="datetimeFigureOut">
              <a:rPr lang="en-US" smtClean="0"/>
              <a:t>3/21/2024</a:t>
            </a:fld>
            <a:endParaRPr lang="en-US" dirty="0"/>
          </a:p>
        </p:txBody>
      </p:sp>
    </p:spTree>
    <p:extLst>
      <p:ext uri="{BB962C8B-B14F-4D97-AF65-F5344CB8AC3E}">
        <p14:creationId xmlns:p14="http://schemas.microsoft.com/office/powerpoint/2010/main" val="374678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EBD96D-01E0-4490-B230-7CDE0877543E}" type="datetimeFigureOut">
              <a:rPr lang="en-US" smtClean="0"/>
              <a:t>3/21/2024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F75E49-C506-4B17-B35A-7974667C1496}" type="slidenum">
              <a:rPr lang="en-US" smtClean="0"/>
              <a:t>‹#›</a:t>
            </a:fld>
            <a:endParaRPr lang="en-US" dirty="0"/>
          </a:p>
        </p:txBody>
      </p:sp>
    </p:spTree>
    <p:extLst>
      <p:ext uri="{BB962C8B-B14F-4D97-AF65-F5344CB8AC3E}">
        <p14:creationId xmlns:p14="http://schemas.microsoft.com/office/powerpoint/2010/main" val="22649591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ivacyshield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showcase/96552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ideo" Target="https://www.youtube.com/embed/rCWt7gDwEPc" TargetMode="Externa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9111638" cy="3659863"/>
          </a:xfrm>
        </p:spPr>
        <p:txBody>
          <a:bodyPr>
            <a:normAutofit/>
          </a:bodyPr>
          <a:lstStyle/>
          <a:p>
            <a:pPr algn="ctr"/>
            <a:r>
              <a:rPr lang="en-US" b="1" dirty="0" smtClean="0"/>
              <a:t>Lincoln County</a:t>
            </a:r>
            <a:br>
              <a:rPr lang="en-US" b="1" dirty="0" smtClean="0"/>
            </a:br>
            <a:r>
              <a:rPr lang="en-US" b="1" dirty="0" smtClean="0"/>
              <a:t>Poll Worker </a:t>
            </a:r>
            <a:r>
              <a:rPr lang="en-US" b="1" dirty="0"/>
              <a:t>Training</a:t>
            </a:r>
            <a:br>
              <a:rPr lang="en-US" b="1" dirty="0"/>
            </a:br>
            <a:r>
              <a:rPr lang="en-US" sz="2200" b="1" dirty="0"/>
              <a:t>March 21, 2024 (6:00-7:00PM)</a:t>
            </a:r>
            <a:br>
              <a:rPr lang="en-US" sz="2200" b="1" dirty="0"/>
            </a:br>
            <a:r>
              <a:rPr lang="en-US" sz="2200" b="1" dirty="0"/>
              <a:t>March 22, 2024 (1:00-2:00PM)</a:t>
            </a:r>
            <a:r>
              <a:rPr lang="en-US" b="1" dirty="0"/>
              <a:t/>
            </a:r>
            <a:br>
              <a:rPr lang="en-US" b="1" dirty="0"/>
            </a:b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723" y="3548958"/>
            <a:ext cx="2884484" cy="3232088"/>
          </a:xfrm>
          <a:prstGeom prst="rect">
            <a:avLst/>
          </a:prstGeom>
        </p:spPr>
      </p:pic>
      <p:sp>
        <p:nvSpPr>
          <p:cNvPr id="4" name="AutoShape 2" descr="Poll worker training for Republican primary set | The Sun-Sentin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3179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304"/>
            <a:ext cx="8596668" cy="656823"/>
          </a:xfrm>
        </p:spPr>
        <p:txBody>
          <a:bodyPr/>
          <a:lstStyle/>
          <a:p>
            <a:pPr algn="ctr"/>
            <a:r>
              <a:rPr lang="en-US" dirty="0" smtClean="0"/>
              <a:t>ASSISTANCE TO VOTERS</a:t>
            </a:r>
            <a:endParaRPr lang="en-US" dirty="0"/>
          </a:p>
        </p:txBody>
      </p:sp>
      <p:sp>
        <p:nvSpPr>
          <p:cNvPr id="3" name="Content Placeholder 2"/>
          <p:cNvSpPr>
            <a:spLocks noGrp="1"/>
          </p:cNvSpPr>
          <p:nvPr>
            <p:ph idx="1"/>
          </p:nvPr>
        </p:nvSpPr>
        <p:spPr>
          <a:xfrm>
            <a:off x="141668" y="1506827"/>
            <a:ext cx="9132334" cy="5228823"/>
          </a:xfrm>
        </p:spPr>
        <p:txBody>
          <a:bodyPr>
            <a:normAutofit fontScale="77500" lnSpcReduction="20000"/>
          </a:bodyPr>
          <a:lstStyle/>
          <a:p>
            <a:pPr>
              <a:defRPr/>
            </a:pPr>
            <a:r>
              <a:rPr lang="en-US" altLang="en-US" sz="3200" dirty="0">
                <a:latin typeface="Arial  "/>
                <a:cs typeface="Arial" panose="020B0604020202020204" pitchFamily="34" charset="0"/>
              </a:rPr>
              <a:t>All voters may use the accessible voting equipment</a:t>
            </a:r>
          </a:p>
          <a:p>
            <a:pPr marL="109728" indent="0">
              <a:buFont typeface="Wingdings 3" panose="05040102010807070707" pitchFamily="18" charset="2"/>
              <a:buNone/>
              <a:defRPr/>
            </a:pPr>
            <a:endParaRPr lang="en-US" altLang="en-US" sz="1500" dirty="0">
              <a:latin typeface="Arial  "/>
              <a:cs typeface="Arial" panose="020B0604020202020204" pitchFamily="34" charset="0"/>
            </a:endParaRPr>
          </a:p>
          <a:p>
            <a:pPr>
              <a:defRPr/>
            </a:pPr>
            <a:r>
              <a:rPr lang="en-US" altLang="en-US" sz="3200" dirty="0">
                <a:latin typeface="Arial  "/>
                <a:cs typeface="Arial" panose="020B0604020202020204" pitchFamily="34" charset="0"/>
              </a:rPr>
              <a:t>Poll workers should be familiar with how the voting equipment operates</a:t>
            </a:r>
          </a:p>
          <a:p>
            <a:pPr>
              <a:defRPr/>
            </a:pPr>
            <a:endParaRPr lang="en-US" altLang="en-US" sz="1500" dirty="0">
              <a:latin typeface="Arial  "/>
              <a:cs typeface="Arial" panose="020B0604020202020204" pitchFamily="34" charset="0"/>
            </a:endParaRPr>
          </a:p>
          <a:p>
            <a:pPr>
              <a:defRPr/>
            </a:pPr>
            <a:r>
              <a:rPr lang="en-US" altLang="en-US" sz="3200" dirty="0">
                <a:latin typeface="Arial  "/>
                <a:cs typeface="Arial" panose="020B0604020202020204" pitchFamily="34" charset="0"/>
              </a:rPr>
              <a:t>All voters may receive assistance from a poll worker or another assistant</a:t>
            </a:r>
          </a:p>
          <a:p>
            <a:pPr lvl="1">
              <a:defRPr/>
            </a:pPr>
            <a:r>
              <a:rPr lang="en-US" altLang="en-US" sz="2800" dirty="0">
                <a:latin typeface="Arial  "/>
                <a:cs typeface="Arial" panose="020B0604020202020204" pitchFamily="34" charset="0"/>
              </a:rPr>
              <a:t>Assistant cannot be the voter’s employer or labor union </a:t>
            </a:r>
            <a:r>
              <a:rPr lang="en-US" altLang="en-US" sz="2800" dirty="0" smtClean="0">
                <a:latin typeface="Arial  "/>
                <a:cs typeface="Arial" panose="020B0604020202020204" pitchFamily="34" charset="0"/>
              </a:rPr>
              <a:t>rep</a:t>
            </a:r>
          </a:p>
          <a:p>
            <a:pPr lvl="1">
              <a:defRPr/>
            </a:pPr>
            <a:r>
              <a:rPr lang="en-US" altLang="en-US" sz="2800" dirty="0" smtClean="0">
                <a:latin typeface="Arial  "/>
                <a:cs typeface="Arial" panose="020B0604020202020204" pitchFamily="34" charset="0"/>
              </a:rPr>
              <a:t>Explaining and filling out the Voter Registration form.</a:t>
            </a:r>
          </a:p>
          <a:p>
            <a:pPr lvl="1">
              <a:defRPr/>
            </a:pPr>
            <a:r>
              <a:rPr lang="en-US" altLang="en-US" sz="2800" dirty="0" smtClean="0">
                <a:latin typeface="Arial  "/>
                <a:cs typeface="Arial" panose="020B0604020202020204" pitchFamily="34" charset="0"/>
              </a:rPr>
              <a:t>Stating Name and Address at the Poll Book on voter’s behalf.</a:t>
            </a:r>
          </a:p>
          <a:p>
            <a:pPr lvl="1">
              <a:defRPr/>
            </a:pPr>
            <a:r>
              <a:rPr lang="en-US" altLang="en-US" sz="2800" dirty="0" smtClean="0">
                <a:latin typeface="Arial  "/>
                <a:cs typeface="Arial" panose="020B0604020202020204" pitchFamily="34" charset="0"/>
              </a:rPr>
              <a:t>Assistance with filling out ballot or using accessible voting equipment.</a:t>
            </a:r>
          </a:p>
          <a:p>
            <a:pPr lvl="1">
              <a:defRPr/>
            </a:pPr>
            <a:r>
              <a:rPr lang="en-US" altLang="en-US" sz="2800" dirty="0" smtClean="0">
                <a:latin typeface="Arial  "/>
                <a:cs typeface="Arial" panose="020B0604020202020204" pitchFamily="34" charset="0"/>
              </a:rPr>
              <a:t>Assistance with placing a ballot in box or machine.</a:t>
            </a:r>
          </a:p>
          <a:p>
            <a:pPr lvl="1">
              <a:defRPr/>
            </a:pPr>
            <a:r>
              <a:rPr lang="en-US" altLang="en-US" sz="2800" dirty="0" smtClean="0">
                <a:latin typeface="Arial  "/>
                <a:cs typeface="Arial" panose="020B0604020202020204" pitchFamily="34" charset="0"/>
              </a:rPr>
              <a:t>Assistance with curbside voting</a:t>
            </a:r>
            <a:endParaRPr lang="en-US" altLang="en-US" sz="2800" dirty="0">
              <a:latin typeface="Arial  "/>
              <a:cs typeface="Arial" panose="020B0604020202020204" pitchFamily="34" charset="0"/>
            </a:endParaRPr>
          </a:p>
          <a:p>
            <a:endParaRPr lang="en-US" dirty="0"/>
          </a:p>
        </p:txBody>
      </p:sp>
    </p:spTree>
    <p:extLst>
      <p:ext uri="{BB962C8B-B14F-4D97-AF65-F5344CB8AC3E}">
        <p14:creationId xmlns:p14="http://schemas.microsoft.com/office/powerpoint/2010/main" val="87492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820"/>
            <a:ext cx="9445460" cy="759853"/>
          </a:xfrm>
        </p:spPr>
        <p:txBody>
          <a:bodyPr/>
          <a:lstStyle/>
          <a:p>
            <a:pPr algn="ctr"/>
            <a:r>
              <a:rPr lang="en-US" dirty="0" smtClean="0"/>
              <a:t>POLLING PLACE SET UP</a:t>
            </a:r>
            <a:endParaRPr lang="en-US" dirty="0"/>
          </a:p>
        </p:txBody>
      </p:sp>
      <p:sp>
        <p:nvSpPr>
          <p:cNvPr id="3" name="Content Placeholder 2"/>
          <p:cNvSpPr>
            <a:spLocks noGrp="1"/>
          </p:cNvSpPr>
          <p:nvPr>
            <p:ph idx="1"/>
          </p:nvPr>
        </p:nvSpPr>
        <p:spPr>
          <a:xfrm>
            <a:off x="270456" y="991672"/>
            <a:ext cx="9723550" cy="6323527"/>
          </a:xfrm>
        </p:spPr>
        <p:txBody>
          <a:bodyPr>
            <a:normAutofit fontScale="70000" lnSpcReduction="20000"/>
          </a:bodyPr>
          <a:lstStyle/>
          <a:p>
            <a:r>
              <a:rPr lang="en-US" altLang="en-US" sz="2300" b="1" dirty="0">
                <a:latin typeface="Arial" panose="020B0604020202020204" pitchFamily="34" charset="0"/>
              </a:rPr>
              <a:t>Chief inspectors should know the order of flow for their polling location.</a:t>
            </a:r>
          </a:p>
          <a:p>
            <a:endParaRPr lang="en-US" altLang="en-US" sz="2300" b="1" dirty="0">
              <a:latin typeface="Arial" panose="020B0604020202020204" pitchFamily="34" charset="0"/>
            </a:endParaRPr>
          </a:p>
          <a:p>
            <a:r>
              <a:rPr lang="en-US" altLang="en-US" sz="2300" b="1" dirty="0">
                <a:latin typeface="Arial" panose="020B0604020202020204" pitchFamily="34" charset="0"/>
              </a:rPr>
              <a:t>Before election day, the chief inspector should consult with the municipal clerk about the layout of the polling place.  Be familiar with the flow of traffic and make sure that the polling place is accessible/  </a:t>
            </a:r>
          </a:p>
          <a:p>
            <a:endParaRPr lang="en-US" altLang="en-US" sz="2300" b="1" dirty="0">
              <a:latin typeface="Arial" panose="020B0604020202020204" pitchFamily="34" charset="0"/>
            </a:endParaRPr>
          </a:p>
          <a:p>
            <a:r>
              <a:rPr lang="en-US" altLang="en-US" sz="2300" b="1" u="sng" dirty="0">
                <a:latin typeface="Arial" panose="020B0604020202020204" pitchFamily="34" charset="0"/>
              </a:rPr>
              <a:t>When planning the layout of the polling area consider the following</a:t>
            </a:r>
            <a:r>
              <a:rPr lang="en-US" altLang="en-US" sz="2300" b="1" dirty="0">
                <a:latin typeface="Arial" panose="020B0604020202020204" pitchFamily="34" charset="0"/>
              </a:rPr>
              <a:t>:</a:t>
            </a:r>
          </a:p>
          <a:p>
            <a:endParaRPr lang="en-US" altLang="en-US" sz="2300" b="1" dirty="0">
              <a:latin typeface="Arial" panose="020B0604020202020204" pitchFamily="34" charset="0"/>
            </a:endParaRPr>
          </a:p>
          <a:p>
            <a:r>
              <a:rPr lang="en-US" altLang="en-US" sz="2300" b="1" dirty="0">
                <a:latin typeface="Arial" panose="020B0604020202020204" pitchFamily="34" charset="0"/>
              </a:rPr>
              <a:t>Voting Booths:  how many do you need and what size do you need?  Are there any spacing concerns?  Also include supplies such as marking pens or pencils for voters to use to fill out their ballots in the voting booths.</a:t>
            </a:r>
          </a:p>
          <a:p>
            <a:endParaRPr lang="en-US" altLang="en-US" sz="2300" b="1" dirty="0">
              <a:latin typeface="Arial" panose="020B0604020202020204" pitchFamily="34" charset="0"/>
            </a:endParaRPr>
          </a:p>
          <a:p>
            <a:r>
              <a:rPr lang="en-US" altLang="en-US" sz="2300" b="1" dirty="0">
                <a:latin typeface="Arial" panose="020B0604020202020204" pitchFamily="34" charset="0"/>
              </a:rPr>
              <a:t>Ballot boxes:  how many ballot boxes do you need and where will they be located?  Special attention needs to be paid to ballot box security.</a:t>
            </a:r>
          </a:p>
          <a:p>
            <a:endParaRPr lang="en-US" altLang="en-US" sz="2300" b="1" dirty="0">
              <a:latin typeface="Arial" panose="020B0604020202020204" pitchFamily="34" charset="0"/>
            </a:endParaRPr>
          </a:p>
          <a:p>
            <a:r>
              <a:rPr lang="en-US" altLang="en-US" sz="2300" b="1" dirty="0">
                <a:latin typeface="Arial" panose="020B0604020202020204" pitchFamily="34" charset="0"/>
              </a:rPr>
              <a:t>National flag:  The American flag must be displayed either inside or outside of the polling place; some municipalities choose to display the flag both inside and outside of the polling area.  </a:t>
            </a:r>
          </a:p>
          <a:p>
            <a:endParaRPr lang="en-US" altLang="en-US" sz="2300" b="1" dirty="0">
              <a:latin typeface="Arial" panose="020B0604020202020204" pitchFamily="34" charset="0"/>
            </a:endParaRPr>
          </a:p>
          <a:p>
            <a:r>
              <a:rPr lang="en-US" altLang="en-US" sz="2300" b="1" dirty="0">
                <a:latin typeface="Arial" panose="020B0604020202020204" pitchFamily="34" charset="0"/>
              </a:rPr>
              <a:t>Tables and chairs:  make sure you have tables for voters to use to fill out a voter registration form.  Chairs situated throughout the polling area can be helpful for voters waiting in line who may have difficulty standing for very long.  </a:t>
            </a:r>
            <a:endParaRPr lang="en-US" dirty="0"/>
          </a:p>
        </p:txBody>
      </p:sp>
      <p:pic>
        <p:nvPicPr>
          <p:cNvPr id="5" name="Picture 4"/>
          <p:cNvPicPr>
            <a:picLocks noChangeAspect="1"/>
          </p:cNvPicPr>
          <p:nvPr/>
        </p:nvPicPr>
        <p:blipFill>
          <a:blip r:embed="rId3"/>
          <a:stretch>
            <a:fillRect/>
          </a:stretch>
        </p:blipFill>
        <p:spPr>
          <a:xfrm>
            <a:off x="8162791" y="121545"/>
            <a:ext cx="3619500" cy="1257300"/>
          </a:xfrm>
          <a:prstGeom prst="rect">
            <a:avLst/>
          </a:prstGeom>
        </p:spPr>
      </p:pic>
    </p:spTree>
    <p:extLst>
      <p:ext uri="{BB962C8B-B14F-4D97-AF65-F5344CB8AC3E}">
        <p14:creationId xmlns:p14="http://schemas.microsoft.com/office/powerpoint/2010/main" val="3275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063"/>
            <a:ext cx="8596668" cy="708338"/>
          </a:xfrm>
        </p:spPr>
        <p:txBody>
          <a:bodyPr>
            <a:normAutofit/>
          </a:bodyPr>
          <a:lstStyle/>
          <a:p>
            <a:pPr algn="ctr"/>
            <a:r>
              <a:rPr lang="en-US" dirty="0"/>
              <a:t>POLLING PLACE SET </a:t>
            </a:r>
            <a:r>
              <a:rPr lang="en-US" dirty="0" smtClean="0"/>
              <a:t>UP (CONT)</a:t>
            </a:r>
            <a:endParaRPr lang="en-US" dirty="0"/>
          </a:p>
        </p:txBody>
      </p:sp>
      <p:sp>
        <p:nvSpPr>
          <p:cNvPr id="3" name="Content Placeholder 2"/>
          <p:cNvSpPr>
            <a:spLocks noGrp="1"/>
          </p:cNvSpPr>
          <p:nvPr>
            <p:ph idx="1"/>
          </p:nvPr>
        </p:nvSpPr>
        <p:spPr>
          <a:xfrm>
            <a:off x="231820" y="1030310"/>
            <a:ext cx="10238704" cy="5370489"/>
          </a:xfrm>
        </p:spPr>
        <p:txBody>
          <a:bodyPr>
            <a:normAutofit lnSpcReduction="10000"/>
          </a:bodyPr>
          <a:lstStyle/>
          <a:p>
            <a:r>
              <a:rPr lang="en-US" altLang="en-US" b="1" dirty="0">
                <a:latin typeface="Arial" panose="020B0604020202020204" pitchFamily="34" charset="0"/>
              </a:rPr>
              <a:t>Review the Election Day Accessibility checklist with the municipal clerk. Accessibility is not limited to just the polling location but to the entire route of an elector from the moment they enter the parking lot until they vote and exit the polling area.  Accessibility audits are conducted during most elections to make sure that polling places are compliant and accessible.</a:t>
            </a:r>
          </a:p>
          <a:p>
            <a:endParaRPr lang="en-US" altLang="en-US" b="1" dirty="0">
              <a:latin typeface="Arial" panose="020B0604020202020204" pitchFamily="34" charset="0"/>
            </a:endParaRPr>
          </a:p>
          <a:p>
            <a:r>
              <a:rPr lang="en-US" altLang="en-US" b="1" dirty="0">
                <a:latin typeface="Arial" panose="020B0604020202020204" pitchFamily="34" charset="0"/>
              </a:rPr>
              <a:t>Wisconsin has required that polling locations be accessible to the elderly and voters with disabilities since 1985.  Federal HAVA laws has added a new emphasis to this requirement.</a:t>
            </a:r>
          </a:p>
          <a:p>
            <a:endParaRPr lang="en-US" altLang="en-US" b="1" dirty="0">
              <a:latin typeface="Arial" panose="020B0604020202020204" pitchFamily="34" charset="0"/>
            </a:endParaRPr>
          </a:p>
          <a:p>
            <a:r>
              <a:rPr lang="en-US" altLang="en-US" b="1" dirty="0">
                <a:latin typeface="Arial" panose="020B0604020202020204" pitchFamily="34" charset="0"/>
              </a:rPr>
              <a:t>Making sure that the polling place is accessible is something that the municipal clerk should already have done but, it is good for all election officials at the polls to be aware of this. We HIGHLY recommend using the polling place accessibility checklist as the set up on Election Day affects access.</a:t>
            </a:r>
          </a:p>
          <a:p>
            <a:endParaRPr lang="en-US" altLang="en-US" b="1" dirty="0">
              <a:latin typeface="Arial" panose="020B0604020202020204" pitchFamily="34" charset="0"/>
            </a:endParaRPr>
          </a:p>
          <a:p>
            <a:r>
              <a:rPr lang="en-US" altLang="en-US" b="1" dirty="0">
                <a:latin typeface="Arial" panose="020B0604020202020204" pitchFamily="34" charset="0"/>
              </a:rPr>
              <a:t>To ensure that the equipment is working and that there is adequate privacy in place, we recommend that every election inspector cast their ballot using the accessible equipment.  </a:t>
            </a:r>
          </a:p>
          <a:p>
            <a:endParaRPr lang="en-US" dirty="0"/>
          </a:p>
        </p:txBody>
      </p:sp>
    </p:spTree>
    <p:extLst>
      <p:ext uri="{BB962C8B-B14F-4D97-AF65-F5344CB8AC3E}">
        <p14:creationId xmlns:p14="http://schemas.microsoft.com/office/powerpoint/2010/main" val="2357906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7818"/>
            <a:ext cx="8596668" cy="651849"/>
          </a:xfrm>
        </p:spPr>
        <p:txBody>
          <a:bodyPr>
            <a:normAutofit/>
          </a:bodyPr>
          <a:lstStyle/>
          <a:p>
            <a:r>
              <a:rPr lang="en-US" dirty="0" smtClean="0"/>
              <a:t>POLLING PLACE SET UP (CONT)</a:t>
            </a:r>
            <a:endParaRPr lang="en-US" dirty="0"/>
          </a:p>
        </p:txBody>
      </p:sp>
      <p:sp>
        <p:nvSpPr>
          <p:cNvPr id="3" name="Content Placeholder 2"/>
          <p:cNvSpPr>
            <a:spLocks noGrp="1"/>
          </p:cNvSpPr>
          <p:nvPr>
            <p:ph idx="1"/>
          </p:nvPr>
        </p:nvSpPr>
        <p:spPr>
          <a:xfrm>
            <a:off x="677334" y="1339913"/>
            <a:ext cx="5929528" cy="5112402"/>
          </a:xfrm>
        </p:spPr>
        <p:txBody>
          <a:bodyPr>
            <a:normAutofit/>
          </a:bodyPr>
          <a:lstStyle/>
          <a:p>
            <a:r>
              <a:rPr lang="en-US" altLang="en-US" sz="2000" b="1" dirty="0">
                <a:latin typeface="Arial" panose="020B0604020202020204" pitchFamily="34" charset="0"/>
              </a:rPr>
              <a:t>The Polling Place Checklist is in your manual. The municipal clerk should provide a copy of this checklist.</a:t>
            </a:r>
          </a:p>
          <a:p>
            <a:endParaRPr lang="en-US" altLang="en-US" sz="2000" b="1" dirty="0">
              <a:latin typeface="Arial" panose="020B0604020202020204" pitchFamily="34" charset="0"/>
            </a:endParaRPr>
          </a:p>
          <a:p>
            <a:r>
              <a:rPr lang="en-US" altLang="en-US" sz="2000" b="1" dirty="0">
                <a:latin typeface="Arial" panose="020B0604020202020204" pitchFamily="34" charset="0"/>
              </a:rPr>
              <a:t>This checklist lists the materials needed at the polling place on Election Day, including forms, ballots, notices, voter information and other supplies.  </a:t>
            </a:r>
          </a:p>
          <a:p>
            <a:endParaRPr lang="en-US" altLang="en-US" sz="2000" b="1" dirty="0">
              <a:latin typeface="Arial" panose="020B0604020202020204" pitchFamily="34" charset="0"/>
            </a:endParaRPr>
          </a:p>
          <a:p>
            <a:r>
              <a:rPr lang="en-US" altLang="en-US" sz="2000" b="1" dirty="0">
                <a:latin typeface="Arial" panose="020B0604020202020204" pitchFamily="34" charset="0"/>
              </a:rPr>
              <a:t>One of the many important reasons for getting to the polling place early is so that you can discover anything that is missing right away BEFORE the polls open.</a:t>
            </a:r>
          </a:p>
          <a:p>
            <a:endParaRPr lang="en-US" sz="2000" dirty="0"/>
          </a:p>
        </p:txBody>
      </p:sp>
      <p:pic>
        <p:nvPicPr>
          <p:cNvPr id="4" name="Picture 3"/>
          <p:cNvPicPr>
            <a:picLocks noChangeAspect="1"/>
          </p:cNvPicPr>
          <p:nvPr/>
        </p:nvPicPr>
        <p:blipFill>
          <a:blip r:embed="rId3"/>
          <a:stretch>
            <a:fillRect/>
          </a:stretch>
        </p:blipFill>
        <p:spPr>
          <a:xfrm>
            <a:off x="7106321" y="186273"/>
            <a:ext cx="4933950" cy="6562725"/>
          </a:xfrm>
          <a:prstGeom prst="rect">
            <a:avLst/>
          </a:prstGeom>
        </p:spPr>
      </p:pic>
    </p:spTree>
    <p:extLst>
      <p:ext uri="{BB962C8B-B14F-4D97-AF65-F5344CB8AC3E}">
        <p14:creationId xmlns:p14="http://schemas.microsoft.com/office/powerpoint/2010/main" val="1363890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0" y="72428"/>
            <a:ext cx="6097308" cy="697117"/>
          </a:xfrm>
        </p:spPr>
        <p:txBody>
          <a:bodyPr/>
          <a:lstStyle/>
          <a:p>
            <a:r>
              <a:rPr lang="en-US" b="1" dirty="0" smtClean="0"/>
              <a:t>WHAT’S ON THE BALLOT?</a:t>
            </a:r>
            <a:endParaRPr lang="en-US" b="1" dirty="0"/>
          </a:p>
        </p:txBody>
      </p:sp>
      <p:sp>
        <p:nvSpPr>
          <p:cNvPr id="3" name="Content Placeholder 2"/>
          <p:cNvSpPr>
            <a:spLocks noGrp="1"/>
          </p:cNvSpPr>
          <p:nvPr>
            <p:ph idx="1"/>
          </p:nvPr>
        </p:nvSpPr>
        <p:spPr>
          <a:xfrm>
            <a:off x="262549" y="769545"/>
            <a:ext cx="10013133" cy="5966233"/>
          </a:xfrm>
          <a:ln>
            <a:noFill/>
          </a:ln>
        </p:spPr>
        <p:txBody>
          <a:bodyPr>
            <a:normAutofit fontScale="92500" lnSpcReduction="20000"/>
          </a:bodyPr>
          <a:lstStyle/>
          <a:p>
            <a:r>
              <a:rPr lang="en-US" dirty="0" smtClean="0"/>
              <a:t>FEDERAL</a:t>
            </a:r>
          </a:p>
          <a:p>
            <a:pPr lvl="1"/>
            <a:r>
              <a:rPr lang="en-US" dirty="0" smtClean="0"/>
              <a:t>Presidential Preference Vote (Vote for 1)</a:t>
            </a:r>
          </a:p>
          <a:p>
            <a:r>
              <a:rPr lang="en-US" dirty="0" smtClean="0"/>
              <a:t>COUNTY (Vote for 1)</a:t>
            </a:r>
          </a:p>
          <a:p>
            <a:pPr lvl="1"/>
            <a:r>
              <a:rPr lang="en-US" dirty="0" smtClean="0"/>
              <a:t>Lincoln County Board of Supervisors</a:t>
            </a:r>
          </a:p>
          <a:p>
            <a:pPr lvl="2"/>
            <a:r>
              <a:rPr lang="en-US" dirty="0" smtClean="0"/>
              <a:t> – District 1-District 22</a:t>
            </a:r>
          </a:p>
          <a:p>
            <a:pPr marL="342900" lvl="2" indent="-342900"/>
            <a:r>
              <a:rPr lang="en-US" sz="1800" dirty="0"/>
              <a:t>MUNICIPAL</a:t>
            </a:r>
          </a:p>
          <a:p>
            <a:pPr lvl="1"/>
            <a:r>
              <a:rPr lang="en-US" dirty="0" smtClean="0"/>
              <a:t>Merrill Alderperson (District 1-District 8)</a:t>
            </a:r>
          </a:p>
          <a:p>
            <a:pPr lvl="1"/>
            <a:r>
              <a:rPr lang="en-US" dirty="0" smtClean="0"/>
              <a:t>Tomahawk Alderpersons (District 1-District 3) (Vote for 1)</a:t>
            </a:r>
          </a:p>
          <a:p>
            <a:pPr lvl="2"/>
            <a:r>
              <a:rPr lang="en-US" dirty="0" smtClean="0"/>
              <a:t>Ed Nystrom (Wards 1&amp;2)</a:t>
            </a:r>
          </a:p>
          <a:p>
            <a:pPr lvl="2"/>
            <a:r>
              <a:rPr lang="en-US" dirty="0" smtClean="0"/>
              <a:t>Will Garske (Wards 2&amp;4)</a:t>
            </a:r>
          </a:p>
          <a:p>
            <a:pPr lvl="2"/>
            <a:r>
              <a:rPr lang="en-US" dirty="0" smtClean="0"/>
              <a:t>Michael Loka (Wards 5&amp;6)</a:t>
            </a:r>
          </a:p>
          <a:p>
            <a:pPr lvl="1"/>
            <a:r>
              <a:rPr lang="en-US" dirty="0" smtClean="0"/>
              <a:t>Tomahawk Mayor (Vote for 1)</a:t>
            </a:r>
          </a:p>
          <a:p>
            <a:pPr lvl="2"/>
            <a:r>
              <a:rPr lang="en-US" dirty="0" smtClean="0"/>
              <a:t>Steven Tasakay</a:t>
            </a:r>
          </a:p>
          <a:p>
            <a:pPr lvl="1"/>
            <a:r>
              <a:rPr lang="en-US" dirty="0" smtClean="0"/>
              <a:t>Bradley Town Board Supervisor (Vote for 2)</a:t>
            </a:r>
          </a:p>
          <a:p>
            <a:pPr lvl="2"/>
            <a:r>
              <a:rPr lang="en-US" dirty="0" smtClean="0"/>
              <a:t>John Crass</a:t>
            </a:r>
          </a:p>
          <a:p>
            <a:pPr lvl="2"/>
            <a:r>
              <a:rPr lang="en-US" dirty="0" smtClean="0"/>
              <a:t>Jennifer Bishop</a:t>
            </a:r>
          </a:p>
          <a:p>
            <a:pPr lvl="1"/>
            <a:r>
              <a:rPr lang="en-US" dirty="0" smtClean="0"/>
              <a:t>Merrill Town Board Supervisor (Vote for 2)</a:t>
            </a:r>
          </a:p>
          <a:p>
            <a:pPr lvl="2"/>
            <a:r>
              <a:rPr lang="en-US" dirty="0" smtClean="0"/>
              <a:t>Tim Mueske</a:t>
            </a:r>
          </a:p>
          <a:p>
            <a:pPr lvl="2"/>
            <a:r>
              <a:rPr lang="en-US" dirty="0" smtClean="0"/>
              <a:t>Scott Oberg</a:t>
            </a:r>
          </a:p>
        </p:txBody>
      </p:sp>
      <p:pic>
        <p:nvPicPr>
          <p:cNvPr id="5" name="Picture 4"/>
          <p:cNvPicPr>
            <a:picLocks noChangeAspect="1"/>
          </p:cNvPicPr>
          <p:nvPr/>
        </p:nvPicPr>
        <p:blipFill>
          <a:blip r:embed="rId3"/>
          <a:stretch>
            <a:fillRect/>
          </a:stretch>
        </p:blipFill>
        <p:spPr>
          <a:xfrm>
            <a:off x="6209731" y="72428"/>
            <a:ext cx="5431809" cy="6680225"/>
          </a:xfrm>
          <a:prstGeom prst="rect">
            <a:avLst/>
          </a:prstGeom>
        </p:spPr>
      </p:pic>
    </p:spTree>
    <p:extLst>
      <p:ext uri="{BB962C8B-B14F-4D97-AF65-F5344CB8AC3E}">
        <p14:creationId xmlns:p14="http://schemas.microsoft.com/office/powerpoint/2010/main" val="1588592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609600"/>
            <a:ext cx="6892120" cy="712206"/>
          </a:xfrm>
        </p:spPr>
        <p:txBody>
          <a:bodyPr/>
          <a:lstStyle/>
          <a:p>
            <a:r>
              <a:rPr lang="en-US" dirty="0" smtClean="0"/>
              <a:t>WHAT’S ON THE BALLOT (CONT.)</a:t>
            </a:r>
            <a:endParaRPr lang="en-US" dirty="0"/>
          </a:p>
        </p:txBody>
      </p:sp>
      <p:sp>
        <p:nvSpPr>
          <p:cNvPr id="3" name="Content Placeholder 2"/>
          <p:cNvSpPr>
            <a:spLocks noGrp="1"/>
          </p:cNvSpPr>
          <p:nvPr>
            <p:ph idx="1"/>
          </p:nvPr>
        </p:nvSpPr>
        <p:spPr>
          <a:xfrm>
            <a:off x="153909" y="1539089"/>
            <a:ext cx="7362459" cy="5060887"/>
          </a:xfrm>
        </p:spPr>
        <p:txBody>
          <a:bodyPr>
            <a:normAutofit/>
          </a:bodyPr>
          <a:lstStyle/>
          <a:p>
            <a:r>
              <a:rPr lang="en-US" dirty="0"/>
              <a:t>SCHOOL BOARDS</a:t>
            </a:r>
          </a:p>
          <a:p>
            <a:pPr lvl="1"/>
            <a:r>
              <a:rPr lang="en-US" dirty="0"/>
              <a:t>Merrill Area School District Board Members (Vote for 3)</a:t>
            </a:r>
          </a:p>
          <a:p>
            <a:pPr lvl="2"/>
            <a:r>
              <a:rPr lang="en-US" dirty="0"/>
              <a:t>Brett Woller</a:t>
            </a:r>
          </a:p>
          <a:p>
            <a:pPr lvl="2"/>
            <a:r>
              <a:rPr lang="en-US" dirty="0"/>
              <a:t>Amber De Rizzo</a:t>
            </a:r>
          </a:p>
          <a:p>
            <a:pPr lvl="2"/>
            <a:r>
              <a:rPr lang="en-US" dirty="0"/>
              <a:t>Mike Hornischer</a:t>
            </a:r>
          </a:p>
          <a:p>
            <a:pPr lvl="1"/>
            <a:r>
              <a:rPr lang="en-US" dirty="0"/>
              <a:t>Prentice School District Board Members</a:t>
            </a:r>
          </a:p>
          <a:p>
            <a:pPr lvl="1"/>
            <a:r>
              <a:rPr lang="en-US" dirty="0"/>
              <a:t>Rhinelander School District Board Members (Vote for 3)</a:t>
            </a:r>
          </a:p>
          <a:p>
            <a:pPr lvl="2"/>
            <a:r>
              <a:rPr lang="en-US" dirty="0"/>
              <a:t>Patricia Townsend</a:t>
            </a:r>
          </a:p>
          <a:p>
            <a:pPr lvl="2"/>
            <a:r>
              <a:rPr lang="en-US" dirty="0"/>
              <a:t>Benjamin Roskoskey</a:t>
            </a:r>
          </a:p>
          <a:p>
            <a:pPr lvl="2"/>
            <a:r>
              <a:rPr lang="en-US" dirty="0"/>
              <a:t>David Holperin</a:t>
            </a:r>
          </a:p>
          <a:p>
            <a:pPr lvl="2"/>
            <a:r>
              <a:rPr lang="en-US" dirty="0"/>
              <a:t>Ronald Counter</a:t>
            </a:r>
          </a:p>
          <a:p>
            <a:pPr lvl="1"/>
            <a:r>
              <a:rPr lang="en-US" dirty="0"/>
              <a:t>Tomahawk School District Board Members (Vote for 1)</a:t>
            </a:r>
          </a:p>
          <a:p>
            <a:pPr lvl="2"/>
            <a:r>
              <a:rPr lang="en-US" dirty="0"/>
              <a:t>Deb Velleus, Towns of Bradley, Brich, Skanawan, Tomahawk and Rock Falls</a:t>
            </a:r>
          </a:p>
          <a:p>
            <a:pPr lvl="2"/>
            <a:r>
              <a:rPr lang="en-US" dirty="0"/>
              <a:t>Shar Kirsch, City of Tomahawk</a:t>
            </a:r>
          </a:p>
          <a:p>
            <a:endParaRPr lang="en-US" dirty="0"/>
          </a:p>
        </p:txBody>
      </p:sp>
      <p:pic>
        <p:nvPicPr>
          <p:cNvPr id="5" name="Picture 4"/>
          <p:cNvPicPr>
            <a:picLocks noChangeAspect="1"/>
          </p:cNvPicPr>
          <p:nvPr/>
        </p:nvPicPr>
        <p:blipFill>
          <a:blip r:embed="rId3"/>
          <a:stretch>
            <a:fillRect/>
          </a:stretch>
        </p:blipFill>
        <p:spPr>
          <a:xfrm>
            <a:off x="7297093" y="273254"/>
            <a:ext cx="4763890" cy="6510516"/>
          </a:xfrm>
          <a:prstGeom prst="rect">
            <a:avLst/>
          </a:prstGeom>
        </p:spPr>
      </p:pic>
    </p:spTree>
    <p:extLst>
      <p:ext uri="{BB962C8B-B14F-4D97-AF65-F5344CB8AC3E}">
        <p14:creationId xmlns:p14="http://schemas.microsoft.com/office/powerpoint/2010/main" val="102354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335"/>
            <a:ext cx="8596668" cy="721217"/>
          </a:xfrm>
        </p:spPr>
        <p:txBody>
          <a:bodyPr/>
          <a:lstStyle/>
          <a:p>
            <a:pPr algn="ctr"/>
            <a:r>
              <a:rPr lang="en-US" dirty="0" smtClean="0"/>
              <a:t>WHAT’S ON THE BALLOT (CONT.)</a:t>
            </a:r>
            <a:endParaRPr lang="en-US" dirty="0"/>
          </a:p>
        </p:txBody>
      </p:sp>
      <p:sp>
        <p:nvSpPr>
          <p:cNvPr id="3" name="Content Placeholder 2"/>
          <p:cNvSpPr>
            <a:spLocks noGrp="1"/>
          </p:cNvSpPr>
          <p:nvPr>
            <p:ph idx="1"/>
          </p:nvPr>
        </p:nvSpPr>
        <p:spPr>
          <a:xfrm>
            <a:off x="153909" y="1004553"/>
            <a:ext cx="9714368" cy="5036810"/>
          </a:xfrm>
        </p:spPr>
        <p:txBody>
          <a:bodyPr>
            <a:normAutofit/>
          </a:bodyPr>
          <a:lstStyle/>
          <a:p>
            <a:r>
              <a:rPr lang="en-US" dirty="0"/>
              <a:t>REFERENDA</a:t>
            </a:r>
          </a:p>
          <a:p>
            <a:pPr lvl="1"/>
            <a:r>
              <a:rPr lang="en-US" dirty="0"/>
              <a:t>State </a:t>
            </a:r>
          </a:p>
          <a:p>
            <a:pPr lvl="2"/>
            <a:r>
              <a:rPr lang="en-US" dirty="0"/>
              <a:t>Use of private funds in election administration.</a:t>
            </a:r>
          </a:p>
          <a:p>
            <a:pPr lvl="2"/>
            <a:r>
              <a:rPr lang="en-US" dirty="0"/>
              <a:t>Election Officials.</a:t>
            </a:r>
          </a:p>
          <a:p>
            <a:pPr lvl="1"/>
            <a:r>
              <a:rPr lang="en-US" dirty="0"/>
              <a:t>School Districts</a:t>
            </a:r>
          </a:p>
          <a:p>
            <a:pPr lvl="2"/>
            <a:r>
              <a:rPr lang="en-US" dirty="0"/>
              <a:t>Merrill – </a:t>
            </a:r>
            <a:r>
              <a:rPr lang="en-US" dirty="0" smtClean="0"/>
              <a:t>Authorization </a:t>
            </a:r>
            <a:r>
              <a:rPr lang="en-US" dirty="0"/>
              <a:t>to issue general </a:t>
            </a:r>
            <a:r>
              <a:rPr lang="en-US" dirty="0" smtClean="0"/>
              <a:t>obligation </a:t>
            </a:r>
            <a:r>
              <a:rPr lang="en-US" dirty="0"/>
              <a:t>bonds in the amount not to exceed $16000,000 for public purpose of paying the cost of a school facility improvement project.</a:t>
            </a:r>
          </a:p>
          <a:p>
            <a:pPr lvl="2"/>
            <a:r>
              <a:rPr lang="en-US" dirty="0" smtClean="0"/>
              <a:t>Prentice – Shall the School District of Prentice, Price, Oneida and Lincoln Counties, WI be authorized to exceed the revenue limit specified in Section 121.91, WI Statutes by $1,800,000 beginning with the 2024-2025 school year for recurring purposes consisting of operation and maintenance expenses.</a:t>
            </a:r>
            <a:endParaRPr lang="en-US" dirty="0"/>
          </a:p>
          <a:p>
            <a:pPr lvl="2"/>
            <a:r>
              <a:rPr lang="en-US" dirty="0"/>
              <a:t>Rhinelander </a:t>
            </a:r>
            <a:r>
              <a:rPr lang="en-US" dirty="0" smtClean="0"/>
              <a:t> - Authorization to issue general obligation bonds in the amount not to exceed $26,000,000 for the public purpose of paying the cost of a school building and facility improvement project.</a:t>
            </a:r>
            <a:endParaRPr lang="en-US" dirty="0"/>
          </a:p>
          <a:p>
            <a:r>
              <a:rPr lang="en-US" dirty="0"/>
              <a:t>WRITE-INS</a:t>
            </a:r>
          </a:p>
          <a:p>
            <a:pPr lvl="1"/>
            <a:r>
              <a:rPr lang="en-US" dirty="0"/>
              <a:t>City of Tomahawk School District – Lonny </a:t>
            </a:r>
            <a:r>
              <a:rPr lang="en-US" dirty="0" smtClean="0"/>
              <a:t>Calhoun</a:t>
            </a:r>
          </a:p>
          <a:p>
            <a:pPr lvl="2"/>
            <a:r>
              <a:rPr lang="en-US" dirty="0" smtClean="0"/>
              <a:t>Not displayed at polling location, however provided if asked.</a:t>
            </a:r>
            <a:endParaRPr lang="en-US" dirty="0"/>
          </a:p>
          <a:p>
            <a:pPr marL="0" indent="0">
              <a:buNone/>
            </a:pPr>
            <a:endParaRPr lang="en-US" dirty="0"/>
          </a:p>
        </p:txBody>
      </p:sp>
    </p:spTree>
    <p:extLst>
      <p:ext uri="{BB962C8B-B14F-4D97-AF65-F5344CB8AC3E}">
        <p14:creationId xmlns:p14="http://schemas.microsoft.com/office/powerpoint/2010/main" val="555365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9182"/>
            <a:ext cx="8596668" cy="600502"/>
          </a:xfrm>
        </p:spPr>
        <p:txBody>
          <a:bodyPr>
            <a:normAutofit fontScale="90000"/>
          </a:bodyPr>
          <a:lstStyle/>
          <a:p>
            <a:pPr algn="ctr"/>
            <a:r>
              <a:rPr lang="en-US" dirty="0" smtClean="0"/>
              <a:t>STATE REFERENDUMS</a:t>
            </a:r>
            <a:endParaRPr lang="en-US" dirty="0"/>
          </a:p>
        </p:txBody>
      </p:sp>
      <p:sp>
        <p:nvSpPr>
          <p:cNvPr id="5" name="Rectangle 4"/>
          <p:cNvSpPr/>
          <p:nvPr/>
        </p:nvSpPr>
        <p:spPr>
          <a:xfrm>
            <a:off x="177421" y="327546"/>
            <a:ext cx="10399594" cy="2554545"/>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2800" b="1" i="1" dirty="0" smtClean="0">
                <a:solidFill>
                  <a:srgbClr val="000000"/>
                </a:solidFill>
                <a:latin typeface="Times New Roman" panose="02020603050405020304" pitchFamily="18" charset="0"/>
              </a:rPr>
              <a:t>QUESTION </a:t>
            </a:r>
            <a:r>
              <a:rPr lang="en-US" sz="2800" b="1" i="1" dirty="0">
                <a:solidFill>
                  <a:srgbClr val="000000"/>
                </a:solidFill>
                <a:latin typeface="Times New Roman" panose="02020603050405020304" pitchFamily="18" charset="0"/>
              </a:rPr>
              <a:t>1: “Use of private funds in election administration. </a:t>
            </a:r>
            <a:r>
              <a:rPr lang="en-US" sz="2800" dirty="0">
                <a:solidFill>
                  <a:srgbClr val="000000"/>
                </a:solidFill>
                <a:latin typeface="Times New Roman" panose="02020603050405020304" pitchFamily="18" charset="0"/>
              </a:rPr>
              <a:t>Shall section 7 (1) of article III of the constitution be created to provide that private donations and grants may not be applied for, accepted, expended, or used in connection with the conduct of any primary, election, or referendum?” </a:t>
            </a:r>
            <a:endParaRPr lang="en-US" sz="2800" dirty="0"/>
          </a:p>
        </p:txBody>
      </p:sp>
      <p:sp>
        <p:nvSpPr>
          <p:cNvPr id="7" name="TextBox 6"/>
          <p:cNvSpPr txBox="1"/>
          <p:nvPr/>
        </p:nvSpPr>
        <p:spPr>
          <a:xfrm>
            <a:off x="177421" y="3014804"/>
            <a:ext cx="11003609" cy="1754326"/>
          </a:xfrm>
          <a:prstGeom prst="rect">
            <a:avLst/>
          </a:prstGeom>
          <a:noFill/>
        </p:spPr>
        <p:txBody>
          <a:bodyPr wrap="square" rtlCol="0">
            <a:spAutoFit/>
          </a:bodyPr>
          <a:lstStyle/>
          <a:p>
            <a:r>
              <a:rPr lang="en-US" dirty="0"/>
              <a:t>The Wisconsin Constitution does not limit the ability of the state or local governments to receive non-governmental grants, funds, or equipment to assist in carrying out election-related responsibilities. Question 1 would add a new provision to the Constitution to prohibit the state or local governments from applying for, accepting, expending, or using such funds to assist with carrying out “any primary, election, or referendum.” The question would appear to apply to any type of non-governmental grant or funding, no matter how general in scope. </a:t>
            </a:r>
            <a:endParaRPr lang="en-US" dirty="0"/>
          </a:p>
        </p:txBody>
      </p:sp>
      <p:sp>
        <p:nvSpPr>
          <p:cNvPr id="9" name="TextBox 8"/>
          <p:cNvSpPr txBox="1"/>
          <p:nvPr/>
        </p:nvSpPr>
        <p:spPr>
          <a:xfrm>
            <a:off x="177421" y="4901843"/>
            <a:ext cx="11229944" cy="1754326"/>
          </a:xfrm>
          <a:prstGeom prst="rect">
            <a:avLst/>
          </a:prstGeom>
          <a:noFill/>
        </p:spPr>
        <p:txBody>
          <a:bodyPr wrap="square" rtlCol="0">
            <a:spAutoFit/>
          </a:bodyPr>
          <a:lstStyle/>
          <a:p>
            <a:r>
              <a:rPr lang="en-US" dirty="0">
                <a:solidFill>
                  <a:srgbClr val="000000"/>
                </a:solidFill>
                <a:latin typeface="Century Schoolbook" panose="02040604050505020304" pitchFamily="18" charset="0"/>
              </a:rPr>
              <a:t>A “yes” vote on Question 1 would vote to create a new provision of the Wisconsin Constitution—Wis. Const. art. III, § 7(1). That provision would prohibit a state agency or local government from applying for, accepting, expending, or using any non-governmental moneys or equipment in connection with the conduct of any election. </a:t>
            </a:r>
          </a:p>
          <a:p>
            <a:r>
              <a:rPr lang="en-US" dirty="0">
                <a:solidFill>
                  <a:srgbClr val="000000"/>
                </a:solidFill>
                <a:latin typeface="Century Schoolbook" panose="02040604050505020304" pitchFamily="18" charset="0"/>
              </a:rPr>
              <a:t>A “no” vote on Question 1 would vote not to add Wis. Const. art. III, § 7(1) to the Wisconsin Constitution. </a:t>
            </a:r>
            <a:endParaRPr lang="en-US" dirty="0"/>
          </a:p>
        </p:txBody>
      </p:sp>
    </p:spTree>
    <p:extLst>
      <p:ext uri="{BB962C8B-B14F-4D97-AF65-F5344CB8AC3E}">
        <p14:creationId xmlns:p14="http://schemas.microsoft.com/office/powerpoint/2010/main" val="2284488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8230"/>
            <a:ext cx="8596668" cy="624689"/>
          </a:xfrm>
        </p:spPr>
        <p:txBody>
          <a:bodyPr>
            <a:normAutofit fontScale="90000"/>
          </a:bodyPr>
          <a:lstStyle/>
          <a:p>
            <a:pPr algn="ctr"/>
            <a:r>
              <a:rPr lang="en-US" dirty="0" smtClean="0"/>
              <a:t>STATE REFERENDUMS</a:t>
            </a:r>
            <a:endParaRPr lang="en-US" dirty="0"/>
          </a:p>
        </p:txBody>
      </p:sp>
      <p:sp>
        <p:nvSpPr>
          <p:cNvPr id="3" name="Content Placeholder 2"/>
          <p:cNvSpPr>
            <a:spLocks noGrp="1"/>
          </p:cNvSpPr>
          <p:nvPr>
            <p:ph idx="1"/>
          </p:nvPr>
        </p:nvSpPr>
        <p:spPr>
          <a:xfrm>
            <a:off x="181069" y="832920"/>
            <a:ext cx="10266630" cy="1348966"/>
          </a:xfrm>
        </p:spPr>
        <p:txBody>
          <a:bodyPr>
            <a:normAutofit fontScale="77500" lnSpcReduction="20000"/>
          </a:bodyPr>
          <a:lstStyle/>
          <a:p>
            <a:endParaRPr lang="en-US" dirty="0"/>
          </a:p>
          <a:p>
            <a:pPr marL="0" indent="0">
              <a:buNone/>
            </a:pPr>
            <a:r>
              <a:rPr lang="en-US" sz="2800" b="1" i="1" dirty="0" smtClean="0"/>
              <a:t>QUESTION </a:t>
            </a:r>
            <a:r>
              <a:rPr lang="en-US" sz="2800" b="1" i="1" dirty="0"/>
              <a:t>2: “Election officials. </a:t>
            </a:r>
            <a:r>
              <a:rPr lang="en-US" sz="2800" dirty="0"/>
              <a:t>Shall section 7 (2) of article III of the constitution be created to provide that only election officials designated by law may perform tasks in the conduct of primaries, elections, and referendums?” </a:t>
            </a:r>
            <a:endParaRPr lang="en-US" sz="2800" dirty="0"/>
          </a:p>
        </p:txBody>
      </p:sp>
      <p:sp>
        <p:nvSpPr>
          <p:cNvPr id="4" name="TextBox 3"/>
          <p:cNvSpPr txBox="1"/>
          <p:nvPr/>
        </p:nvSpPr>
        <p:spPr>
          <a:xfrm>
            <a:off x="181069" y="2471597"/>
            <a:ext cx="10873212" cy="2862322"/>
          </a:xfrm>
          <a:prstGeom prst="rect">
            <a:avLst/>
          </a:prstGeom>
          <a:noFill/>
        </p:spPr>
        <p:txBody>
          <a:bodyPr wrap="square" rtlCol="0">
            <a:spAutoFit/>
          </a:bodyPr>
          <a:lstStyle/>
          <a:p>
            <a:r>
              <a:rPr lang="en-US" dirty="0"/>
              <a:t>Wisconsin statutes define and regulate how clerks can designate individuals to serve as election officials and carry out various tasks relating to elections. The Wisconsin Constitution does not separately spell out which individuals can do that work. </a:t>
            </a:r>
            <a:endParaRPr lang="en-US" dirty="0" smtClean="0"/>
          </a:p>
          <a:p>
            <a:endParaRPr lang="en-US" dirty="0"/>
          </a:p>
          <a:p>
            <a:r>
              <a:rPr lang="en-US" dirty="0"/>
              <a:t>Question 2 would add a new provision to the Constitution to prohibit individuals from performing tasks related to an election unless they are an “election official designated by law.” Under current statutes, clerks have the statutory power to designate individuals to carry out election-related tasks, and so such designated individuals could continue doing their work as an “election official designated by law.” But that power is only statutory, and if the statutes changed, the new constitutional provision would bar clerks from designating individuals to assist with election-related tasks. </a:t>
            </a:r>
            <a:endParaRPr lang="en-US" dirty="0"/>
          </a:p>
        </p:txBody>
      </p:sp>
      <p:sp>
        <p:nvSpPr>
          <p:cNvPr id="5" name="TextBox 4"/>
          <p:cNvSpPr txBox="1"/>
          <p:nvPr/>
        </p:nvSpPr>
        <p:spPr>
          <a:xfrm>
            <a:off x="181069" y="5333919"/>
            <a:ext cx="10873211" cy="1477328"/>
          </a:xfrm>
          <a:prstGeom prst="rect">
            <a:avLst/>
          </a:prstGeom>
          <a:noFill/>
        </p:spPr>
        <p:txBody>
          <a:bodyPr wrap="square" rtlCol="0">
            <a:spAutoFit/>
          </a:bodyPr>
          <a:lstStyle/>
          <a:p>
            <a:r>
              <a:rPr lang="en-US"/>
              <a:t>A “yes” vote on Question 1 would vote to create a second new provision of the Wisconsin Constitution—Wis. Const. art. III, § 7(2), which would prohibit an individual from performing election-related tasks unless they are an “election official designated by law.” </a:t>
            </a:r>
          </a:p>
          <a:p>
            <a:r>
              <a:rPr lang="en-US"/>
              <a:t>A “no” vote on Question 1 would vote not to add Wis. Const. art. III, § 7(2) to the Wisconsin Constitution. </a:t>
            </a:r>
            <a:endParaRPr lang="en-US" dirty="0"/>
          </a:p>
        </p:txBody>
      </p:sp>
    </p:spTree>
    <p:extLst>
      <p:ext uri="{BB962C8B-B14F-4D97-AF65-F5344CB8AC3E}">
        <p14:creationId xmlns:p14="http://schemas.microsoft.com/office/powerpoint/2010/main" val="363352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1972"/>
            <a:ext cx="8596668" cy="1030310"/>
          </a:xfrm>
        </p:spPr>
        <p:txBody>
          <a:bodyPr>
            <a:normAutofit fontScale="90000"/>
          </a:bodyPr>
          <a:lstStyle/>
          <a:p>
            <a:pPr algn="ctr"/>
            <a:r>
              <a:rPr lang="en-US" dirty="0" smtClean="0"/>
              <a:t>DS200</a:t>
            </a:r>
            <a:br>
              <a:rPr lang="en-US" dirty="0" smtClean="0"/>
            </a:br>
            <a:r>
              <a:rPr lang="en-US" dirty="0" smtClean="0"/>
              <a:t>DIGITAL PRECINCT SCANNER</a:t>
            </a:r>
            <a:endParaRPr lang="en-US" dirty="0"/>
          </a:p>
        </p:txBody>
      </p:sp>
      <p:pic>
        <p:nvPicPr>
          <p:cNvPr id="4" name="Content Placeholder 3"/>
          <p:cNvPicPr>
            <a:picLocks noGrp="1" noChangeAspect="1"/>
          </p:cNvPicPr>
          <p:nvPr>
            <p:ph idx="1"/>
          </p:nvPr>
        </p:nvPicPr>
        <p:blipFill>
          <a:blip r:embed="rId3"/>
          <a:stretch>
            <a:fillRect/>
          </a:stretch>
        </p:blipFill>
        <p:spPr>
          <a:xfrm>
            <a:off x="9532412" y="2881201"/>
            <a:ext cx="2533650" cy="3886200"/>
          </a:xfrm>
          <a:prstGeom prst="rect">
            <a:avLst/>
          </a:prstGeom>
        </p:spPr>
      </p:pic>
      <p:sp>
        <p:nvSpPr>
          <p:cNvPr id="5" name="TextBox 4"/>
          <p:cNvSpPr txBox="1"/>
          <p:nvPr/>
        </p:nvSpPr>
        <p:spPr>
          <a:xfrm>
            <a:off x="677334" y="2055137"/>
            <a:ext cx="8665842" cy="3046988"/>
          </a:xfrm>
          <a:prstGeom prst="rect">
            <a:avLst/>
          </a:prstGeom>
          <a:noFill/>
        </p:spPr>
        <p:txBody>
          <a:bodyPr wrap="square" rtlCol="0">
            <a:spAutoFit/>
          </a:bodyPr>
          <a:lstStyle/>
          <a:p>
            <a:r>
              <a:rPr lang="en-US" sz="2400" b="1" dirty="0" smtClean="0"/>
              <a:t>The DS200 is a precinct-level tabulator that can also be used as a central count tabulator for voting over an extended period, as with early or absentee voting.  Both one-and-two sided ballots can be read by the DS200 to determine valid ballot marks and extraneous marks, such as smudges or folds.  All election results are stored on an encrypted removal USB flash drive, which is used to transfer results to the Electionware Results module.</a:t>
            </a:r>
            <a:endParaRPr lang="en-US" sz="2400" b="1" dirty="0"/>
          </a:p>
        </p:txBody>
      </p:sp>
      <p:sp>
        <p:nvSpPr>
          <p:cNvPr id="7" name="TextBox 6"/>
          <p:cNvSpPr txBox="1"/>
          <p:nvPr/>
        </p:nvSpPr>
        <p:spPr>
          <a:xfrm>
            <a:off x="791509" y="5522614"/>
            <a:ext cx="4490525" cy="707886"/>
          </a:xfrm>
          <a:prstGeom prst="rect">
            <a:avLst/>
          </a:prstGeom>
          <a:noFill/>
        </p:spPr>
        <p:txBody>
          <a:bodyPr wrap="none" rtlCol="0">
            <a:spAutoFit/>
          </a:bodyPr>
          <a:lstStyle/>
          <a:p>
            <a:r>
              <a:rPr lang="en-US" sz="2000" dirty="0">
                <a:solidFill>
                  <a:srgbClr val="FF0000"/>
                </a:solidFill>
              </a:rPr>
              <a:t>Handout </a:t>
            </a:r>
            <a:r>
              <a:rPr lang="en-US" sz="2000" dirty="0" smtClean="0">
                <a:solidFill>
                  <a:srgbClr val="FF0000"/>
                </a:solidFill>
              </a:rPr>
              <a:t>#2 DS200 Quick Start Guide</a:t>
            </a:r>
          </a:p>
          <a:p>
            <a:r>
              <a:rPr lang="en-US" sz="2000" dirty="0" smtClean="0">
                <a:solidFill>
                  <a:srgbClr val="FF0000"/>
                </a:solidFill>
              </a:rPr>
              <a:t>Handout #3 DS200 Poll Workers Guide</a:t>
            </a:r>
            <a:endParaRPr lang="en-US" sz="2000" dirty="0"/>
          </a:p>
        </p:txBody>
      </p:sp>
    </p:spTree>
    <p:extLst>
      <p:ext uri="{BB962C8B-B14F-4D97-AF65-F5344CB8AC3E}">
        <p14:creationId xmlns:p14="http://schemas.microsoft.com/office/powerpoint/2010/main" val="176554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101" y="2423123"/>
            <a:ext cx="9632887" cy="1940647"/>
          </a:xfrm>
        </p:spPr>
        <p:txBody>
          <a:bodyPr>
            <a:normAutofit/>
          </a:bodyPr>
          <a:lstStyle/>
          <a:p>
            <a:pPr marL="0" indent="0">
              <a:buNone/>
            </a:pPr>
            <a:r>
              <a:rPr lang="en-US" sz="2400" b="1" dirty="0" smtClean="0"/>
              <a:t>February 20, 2024		Primary Election</a:t>
            </a:r>
          </a:p>
          <a:p>
            <a:pPr marL="0" indent="0">
              <a:buNone/>
            </a:pPr>
            <a:r>
              <a:rPr lang="en-US" sz="2400" b="1" dirty="0" smtClean="0"/>
              <a:t>April 2, 2024			Presidential Primary &amp; Spring Election</a:t>
            </a:r>
          </a:p>
          <a:p>
            <a:pPr marL="0" indent="0">
              <a:buNone/>
            </a:pPr>
            <a:r>
              <a:rPr lang="en-US" sz="2400" b="1" dirty="0" smtClean="0"/>
              <a:t>August 13, 2024		Partisan Primary</a:t>
            </a:r>
          </a:p>
          <a:p>
            <a:pPr marL="0" indent="0">
              <a:buNone/>
            </a:pPr>
            <a:r>
              <a:rPr lang="en-US" sz="2400" b="1" dirty="0" smtClean="0"/>
              <a:t>November 5, 2024		General Election</a:t>
            </a:r>
            <a:endParaRPr lang="en-US" sz="2400" b="1" dirty="0"/>
          </a:p>
        </p:txBody>
      </p:sp>
      <p:pic>
        <p:nvPicPr>
          <p:cNvPr id="6" name="Picture 5"/>
          <p:cNvPicPr>
            <a:picLocks noChangeAspect="1"/>
          </p:cNvPicPr>
          <p:nvPr/>
        </p:nvPicPr>
        <p:blipFill>
          <a:blip r:embed="rId3"/>
          <a:stretch>
            <a:fillRect/>
          </a:stretch>
        </p:blipFill>
        <p:spPr>
          <a:xfrm>
            <a:off x="2824681" y="4363769"/>
            <a:ext cx="4155541" cy="2408223"/>
          </a:xfrm>
          <a:prstGeom prst="rect">
            <a:avLst/>
          </a:prstGeom>
        </p:spPr>
      </p:pic>
      <p:pic>
        <p:nvPicPr>
          <p:cNvPr id="7" name="Picture 6"/>
          <p:cNvPicPr>
            <a:picLocks noChangeAspect="1"/>
          </p:cNvPicPr>
          <p:nvPr/>
        </p:nvPicPr>
        <p:blipFill>
          <a:blip r:embed="rId4"/>
          <a:stretch>
            <a:fillRect/>
          </a:stretch>
        </p:blipFill>
        <p:spPr>
          <a:xfrm>
            <a:off x="684212" y="685801"/>
            <a:ext cx="8441681" cy="1423656"/>
          </a:xfrm>
          <a:prstGeom prst="rect">
            <a:avLst/>
          </a:prstGeom>
        </p:spPr>
      </p:pic>
    </p:spTree>
    <p:extLst>
      <p:ext uri="{BB962C8B-B14F-4D97-AF65-F5344CB8AC3E}">
        <p14:creationId xmlns:p14="http://schemas.microsoft.com/office/powerpoint/2010/main" val="87834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6750"/>
            <a:ext cx="8534400" cy="787650"/>
          </a:xfrm>
        </p:spPr>
        <p:txBody>
          <a:bodyPr>
            <a:normAutofit/>
          </a:bodyPr>
          <a:lstStyle/>
          <a:p>
            <a:pPr algn="ctr"/>
            <a:r>
              <a:rPr lang="en-US" b="1" dirty="0" smtClean="0"/>
              <a:t>BLACK BOX CONTENTS</a:t>
            </a:r>
            <a:endParaRPr lang="en-US" b="1" dirty="0"/>
          </a:p>
        </p:txBody>
      </p:sp>
      <p:sp>
        <p:nvSpPr>
          <p:cNvPr id="3" name="Content Placeholder 2"/>
          <p:cNvSpPr>
            <a:spLocks noGrp="1"/>
          </p:cNvSpPr>
          <p:nvPr>
            <p:ph idx="1"/>
          </p:nvPr>
        </p:nvSpPr>
        <p:spPr>
          <a:xfrm>
            <a:off x="684212" y="1711104"/>
            <a:ext cx="3570917" cy="4436199"/>
          </a:xfrm>
        </p:spPr>
        <p:txBody>
          <a:bodyPr>
            <a:normAutofit/>
          </a:bodyPr>
          <a:lstStyle/>
          <a:p>
            <a:pPr marL="0" indent="0">
              <a:buNone/>
            </a:pPr>
            <a:r>
              <a:rPr lang="en-US" dirty="0" smtClean="0"/>
              <a:t>PASSWORDS – </a:t>
            </a:r>
            <a:r>
              <a:rPr lang="en-US" dirty="0" smtClean="0">
                <a:solidFill>
                  <a:srgbClr val="FF0000"/>
                </a:solidFill>
              </a:rPr>
              <a:t>Now 4</a:t>
            </a:r>
            <a:r>
              <a:rPr lang="en-US" dirty="0" smtClean="0"/>
              <a:t/>
            </a:r>
            <a:br>
              <a:rPr lang="en-US" dirty="0" smtClean="0"/>
            </a:br>
            <a:r>
              <a:rPr lang="en-US" dirty="0" smtClean="0"/>
              <a:t> - Qualify Code</a:t>
            </a:r>
            <a:br>
              <a:rPr lang="en-US" dirty="0" smtClean="0"/>
            </a:br>
            <a:r>
              <a:rPr lang="en-US" dirty="0" smtClean="0"/>
              <a:t> - Election Code</a:t>
            </a:r>
            <a:br>
              <a:rPr lang="en-US" dirty="0" smtClean="0"/>
            </a:br>
            <a:r>
              <a:rPr lang="en-US" dirty="0" smtClean="0"/>
              <a:t> - Override Code</a:t>
            </a:r>
            <a:br>
              <a:rPr lang="en-US" dirty="0" smtClean="0"/>
            </a:br>
            <a:r>
              <a:rPr lang="en-US" dirty="0" smtClean="0"/>
              <a:t> - Admin Code</a:t>
            </a:r>
          </a:p>
          <a:p>
            <a:pPr marL="0" indent="0">
              <a:buNone/>
            </a:pPr>
            <a:endParaRPr lang="en-US" dirty="0" smtClean="0"/>
          </a:p>
          <a:p>
            <a:pPr marL="0" indent="0">
              <a:buNone/>
            </a:pPr>
            <a:r>
              <a:rPr lang="en-US" dirty="0" smtClean="0"/>
              <a:t>MEDIA STICKS – </a:t>
            </a:r>
            <a:r>
              <a:rPr lang="en-US" dirty="0" smtClean="0">
                <a:solidFill>
                  <a:srgbClr val="FF0000"/>
                </a:solidFill>
              </a:rPr>
              <a:t>Now 3</a:t>
            </a:r>
            <a:r>
              <a:rPr lang="en-US" dirty="0" smtClean="0"/>
              <a:t/>
            </a:r>
            <a:br>
              <a:rPr lang="en-US" dirty="0" smtClean="0"/>
            </a:br>
            <a:r>
              <a:rPr lang="en-US" dirty="0" smtClean="0"/>
              <a:t> - Qualify</a:t>
            </a:r>
            <a:br>
              <a:rPr lang="en-US" dirty="0" smtClean="0"/>
            </a:br>
            <a:r>
              <a:rPr lang="en-US" dirty="0" smtClean="0"/>
              <a:t> - DS200</a:t>
            </a:r>
            <a:br>
              <a:rPr lang="en-US" dirty="0" smtClean="0"/>
            </a:br>
            <a:r>
              <a:rPr lang="en-US" dirty="0" smtClean="0"/>
              <a:t> - </a:t>
            </a:r>
            <a:r>
              <a:rPr lang="en-US" dirty="0" err="1" smtClean="0"/>
              <a:t>ExpressVote</a:t>
            </a:r>
            <a:endParaRPr lang="en-US" dirty="0" smtClean="0"/>
          </a:p>
        </p:txBody>
      </p:sp>
      <p:sp>
        <p:nvSpPr>
          <p:cNvPr id="4" name="TextBox 3"/>
          <p:cNvSpPr txBox="1"/>
          <p:nvPr/>
        </p:nvSpPr>
        <p:spPr>
          <a:xfrm>
            <a:off x="5628068" y="1711104"/>
            <a:ext cx="3734872" cy="923330"/>
          </a:xfrm>
          <a:prstGeom prst="rect">
            <a:avLst/>
          </a:prstGeom>
          <a:noFill/>
        </p:spPr>
        <p:txBody>
          <a:bodyPr wrap="square" rtlCol="0">
            <a:spAutoFit/>
          </a:bodyPr>
          <a:lstStyle/>
          <a:p>
            <a:r>
              <a:rPr lang="en-US" dirty="0" smtClean="0"/>
              <a:t>PAPER x2</a:t>
            </a:r>
          </a:p>
          <a:p>
            <a:r>
              <a:rPr lang="en-US" dirty="0" smtClean="0"/>
              <a:t/>
            </a:r>
            <a:br>
              <a:rPr lang="en-US" dirty="0" smtClean="0"/>
            </a:br>
            <a:r>
              <a:rPr lang="en-US" dirty="0" smtClean="0"/>
              <a:t>KEYS – IF LEFT IN BOX</a:t>
            </a:r>
            <a:endParaRPr lang="en-US" dirty="0"/>
          </a:p>
        </p:txBody>
      </p:sp>
      <p:sp>
        <p:nvSpPr>
          <p:cNvPr id="5" name="TextBox 4"/>
          <p:cNvSpPr txBox="1"/>
          <p:nvPr/>
        </p:nvSpPr>
        <p:spPr>
          <a:xfrm>
            <a:off x="5628069" y="3739081"/>
            <a:ext cx="4285476" cy="2308324"/>
          </a:xfrm>
          <a:prstGeom prst="rect">
            <a:avLst/>
          </a:prstGeom>
          <a:noFill/>
        </p:spPr>
        <p:txBody>
          <a:bodyPr wrap="square" rtlCol="0">
            <a:spAutoFit/>
          </a:bodyPr>
          <a:lstStyle/>
          <a:p>
            <a:r>
              <a:rPr lang="en-US" dirty="0" smtClean="0"/>
              <a:t>SEALS</a:t>
            </a:r>
          </a:p>
          <a:p>
            <a:r>
              <a:rPr lang="en-US" dirty="0"/>
              <a:t> </a:t>
            </a:r>
            <a:r>
              <a:rPr lang="en-US" dirty="0" smtClean="0"/>
              <a:t>- </a:t>
            </a:r>
            <a:r>
              <a:rPr lang="en-US" dirty="0" smtClean="0">
                <a:solidFill>
                  <a:schemeClr val="accent2"/>
                </a:solidFill>
              </a:rPr>
              <a:t>PAPER</a:t>
            </a:r>
            <a:r>
              <a:rPr lang="en-US" dirty="0" smtClean="0"/>
              <a:t>-NEW</a:t>
            </a:r>
          </a:p>
          <a:p>
            <a:r>
              <a:rPr lang="en-US" dirty="0" smtClean="0"/>
              <a:t>   Replacing red seal for DS200</a:t>
            </a:r>
          </a:p>
          <a:p>
            <a:r>
              <a:rPr lang="en-US" dirty="0"/>
              <a:t> </a:t>
            </a:r>
            <a:r>
              <a:rPr lang="en-US" dirty="0" smtClean="0"/>
              <a:t>- </a:t>
            </a:r>
            <a:r>
              <a:rPr lang="en-US" dirty="0" smtClean="0">
                <a:solidFill>
                  <a:schemeClr val="accent4"/>
                </a:solidFill>
              </a:rPr>
              <a:t>Green</a:t>
            </a:r>
            <a:r>
              <a:rPr lang="en-US" dirty="0" smtClean="0"/>
              <a:t> x2</a:t>
            </a:r>
          </a:p>
          <a:p>
            <a:r>
              <a:rPr lang="en-US" dirty="0"/>
              <a:t> </a:t>
            </a:r>
            <a:r>
              <a:rPr lang="en-US" dirty="0" smtClean="0"/>
              <a:t>  1 on box for pickup</a:t>
            </a:r>
          </a:p>
          <a:p>
            <a:r>
              <a:rPr lang="en-US" dirty="0" smtClean="0"/>
              <a:t>   1 in box for return</a:t>
            </a:r>
          </a:p>
          <a:p>
            <a:r>
              <a:rPr lang="en-US" dirty="0"/>
              <a:t> </a:t>
            </a:r>
            <a:r>
              <a:rPr lang="en-US" dirty="0" smtClean="0"/>
              <a:t>- </a:t>
            </a:r>
            <a:r>
              <a:rPr lang="en-US" dirty="0" smtClean="0">
                <a:solidFill>
                  <a:srgbClr val="FF0000"/>
                </a:solidFill>
              </a:rPr>
              <a:t>Red</a:t>
            </a:r>
          </a:p>
          <a:p>
            <a:r>
              <a:rPr lang="en-US" dirty="0"/>
              <a:t> </a:t>
            </a:r>
            <a:r>
              <a:rPr lang="en-US" dirty="0" smtClean="0"/>
              <a:t>  1 for backup to paper seal for DS200</a:t>
            </a:r>
            <a:endParaRPr lang="en-US" dirty="0"/>
          </a:p>
        </p:txBody>
      </p:sp>
    </p:spTree>
    <p:extLst>
      <p:ext uri="{BB962C8B-B14F-4D97-AF65-F5344CB8AC3E}">
        <p14:creationId xmlns:p14="http://schemas.microsoft.com/office/powerpoint/2010/main" val="2320284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534"/>
            <a:ext cx="8596668" cy="1238384"/>
          </a:xfrm>
        </p:spPr>
        <p:txBody>
          <a:bodyPr/>
          <a:lstStyle/>
          <a:p>
            <a:pPr algn="ctr"/>
            <a:r>
              <a:rPr lang="en-US" dirty="0" smtClean="0"/>
              <a:t>EXPRESSVOTE</a:t>
            </a:r>
            <a:br>
              <a:rPr lang="en-US" dirty="0" smtClean="0"/>
            </a:br>
            <a:r>
              <a:rPr lang="en-US" dirty="0" smtClean="0"/>
              <a:t>ACCESSIBLE VOTING EQUIPMENT</a:t>
            </a:r>
            <a:endParaRPr lang="en-US" dirty="0"/>
          </a:p>
        </p:txBody>
      </p:sp>
      <p:sp>
        <p:nvSpPr>
          <p:cNvPr id="3" name="Content Placeholder 2"/>
          <p:cNvSpPr>
            <a:spLocks noGrp="1"/>
          </p:cNvSpPr>
          <p:nvPr>
            <p:ph idx="1"/>
          </p:nvPr>
        </p:nvSpPr>
        <p:spPr>
          <a:xfrm>
            <a:off x="677334" y="1930400"/>
            <a:ext cx="8596668" cy="4805251"/>
          </a:xfrm>
        </p:spPr>
        <p:txBody>
          <a:bodyPr>
            <a:normAutofit fontScale="77500" lnSpcReduction="20000"/>
          </a:bodyPr>
          <a:lstStyle/>
          <a:p>
            <a:pPr marL="0" indent="0" algn="ctr">
              <a:buNone/>
            </a:pPr>
            <a:r>
              <a:rPr lang="en-US" sz="2800" dirty="0" smtClean="0"/>
              <a:t>ALL VOTERS CAN USE ACCESSIBLE VOTING EQUIPMENT AND SHOULD BE ENCOURAGED TO DO SO</a:t>
            </a:r>
          </a:p>
          <a:p>
            <a:pPr marL="0" indent="0">
              <a:buNone/>
            </a:pPr>
            <a:r>
              <a:rPr lang="en-US" sz="2800" dirty="0" smtClean="0"/>
              <a:t>The ExpressVote can…</a:t>
            </a:r>
            <a:br>
              <a:rPr lang="en-US" sz="2800" dirty="0" smtClean="0"/>
            </a:br>
            <a:r>
              <a:rPr lang="en-US" sz="2800" dirty="0" smtClean="0"/>
              <a:t>-Be used for in-person absentee voting</a:t>
            </a:r>
            <a:br>
              <a:rPr lang="en-US" sz="2800" dirty="0" smtClean="0"/>
            </a:br>
            <a:r>
              <a:rPr lang="en-US" sz="2800" dirty="0" smtClean="0"/>
              <a:t>-Read a voter their ballot</a:t>
            </a:r>
            <a:br>
              <a:rPr lang="en-US" sz="2800" dirty="0" smtClean="0"/>
            </a:br>
            <a:r>
              <a:rPr lang="en-US" sz="2800" dirty="0" smtClean="0"/>
              <a:t>-Make text bigger</a:t>
            </a:r>
            <a:br>
              <a:rPr lang="en-US" sz="2800" dirty="0" smtClean="0"/>
            </a:br>
            <a:r>
              <a:rPr lang="en-US" sz="2800" dirty="0" smtClean="0"/>
              <a:t>-Change the contrast of the screen</a:t>
            </a:r>
            <a:br>
              <a:rPr lang="en-US" sz="2800" dirty="0" smtClean="0"/>
            </a:br>
            <a:r>
              <a:rPr lang="en-US" sz="2800" dirty="0" smtClean="0"/>
              <a:t>-Warn a voter if they overvote or skip a contest</a:t>
            </a:r>
          </a:p>
          <a:p>
            <a:pPr marL="0" indent="0">
              <a:buNone/>
            </a:pPr>
            <a:endParaRPr lang="en-US" sz="2800" dirty="0"/>
          </a:p>
          <a:p>
            <a:pPr marL="0" indent="0">
              <a:buNone/>
            </a:pPr>
            <a:r>
              <a:rPr lang="en-US" sz="2800" b="1" dirty="0" smtClean="0"/>
              <a:t>REMINDER</a:t>
            </a:r>
            <a:r>
              <a:rPr lang="en-US" sz="2800" dirty="0" smtClean="0"/>
              <a:t>:  Please take care when plugging in and unplugging the cord for the ExpressVote machine.</a:t>
            </a:r>
          </a:p>
          <a:p>
            <a:pPr marL="0" indent="0">
              <a:buNone/>
            </a:pPr>
            <a:endParaRPr lang="en-US" sz="2400" u="sng" dirty="0" smtClean="0"/>
          </a:p>
          <a:p>
            <a:pPr marL="0" indent="0">
              <a:buNone/>
            </a:pPr>
            <a:r>
              <a:rPr lang="en-US" sz="2400" dirty="0" smtClean="0">
                <a:solidFill>
                  <a:srgbClr val="FF0000"/>
                </a:solidFill>
              </a:rPr>
              <a:t>Handout #4 (ExpressVote Poll Worker’s Fact Sheet)</a:t>
            </a:r>
            <a:br>
              <a:rPr lang="en-US" sz="2400" dirty="0" smtClean="0">
                <a:solidFill>
                  <a:srgbClr val="FF0000"/>
                </a:solidFill>
              </a:rPr>
            </a:br>
            <a:r>
              <a:rPr lang="en-US" sz="2400" dirty="0" smtClean="0">
                <a:solidFill>
                  <a:srgbClr val="FF0000"/>
                </a:solidFill>
              </a:rPr>
              <a:t>Handout #5 (ExpressVote Quickstart Guide)</a:t>
            </a:r>
            <a:r>
              <a:rPr lang="en-US" sz="2400" u="sng" dirty="0" smtClean="0"/>
              <a:t/>
            </a:r>
            <a:br>
              <a:rPr lang="en-US" sz="2400" u="sng" dirty="0" smtClean="0"/>
            </a:br>
            <a:endParaRPr lang="en-US" sz="2400" u="sng" dirty="0"/>
          </a:p>
        </p:txBody>
      </p:sp>
      <p:pic>
        <p:nvPicPr>
          <p:cNvPr id="5" name="Picture 4"/>
          <p:cNvPicPr>
            <a:picLocks noChangeAspect="1"/>
          </p:cNvPicPr>
          <p:nvPr/>
        </p:nvPicPr>
        <p:blipFill>
          <a:blip r:embed="rId3"/>
          <a:stretch>
            <a:fillRect/>
          </a:stretch>
        </p:blipFill>
        <p:spPr>
          <a:xfrm>
            <a:off x="8965976" y="152534"/>
            <a:ext cx="2914650" cy="2457450"/>
          </a:xfrm>
          <a:prstGeom prst="rect">
            <a:avLst/>
          </a:prstGeom>
        </p:spPr>
      </p:pic>
    </p:spTree>
    <p:extLst>
      <p:ext uri="{BB962C8B-B14F-4D97-AF65-F5344CB8AC3E}">
        <p14:creationId xmlns:p14="http://schemas.microsoft.com/office/powerpoint/2010/main" val="1108103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140"/>
            <a:ext cx="8596668" cy="669956"/>
          </a:xfrm>
        </p:spPr>
        <p:txBody>
          <a:bodyPr/>
          <a:lstStyle/>
          <a:p>
            <a:pPr algn="ctr"/>
            <a:r>
              <a:rPr lang="en-US" dirty="0" smtClean="0"/>
              <a:t>ELECTION EQUIPMENT</a:t>
            </a:r>
            <a:endParaRPr lang="en-US" dirty="0"/>
          </a:p>
        </p:txBody>
      </p:sp>
      <p:sp>
        <p:nvSpPr>
          <p:cNvPr id="3" name="Content Placeholder 2"/>
          <p:cNvSpPr>
            <a:spLocks noGrp="1"/>
          </p:cNvSpPr>
          <p:nvPr>
            <p:ph idx="1"/>
          </p:nvPr>
        </p:nvSpPr>
        <p:spPr>
          <a:xfrm>
            <a:off x="677333" y="1149791"/>
            <a:ext cx="9027981" cy="5124260"/>
          </a:xfrm>
        </p:spPr>
        <p:txBody>
          <a:bodyPr>
            <a:normAutofit fontScale="92500" lnSpcReduction="20000"/>
          </a:bodyPr>
          <a:lstStyle/>
          <a:p>
            <a:endParaRPr lang="en-US" sz="2400" b="1" dirty="0" smtClean="0"/>
          </a:p>
          <a:p>
            <a:r>
              <a:rPr lang="en-US" sz="2400" b="1" dirty="0" smtClean="0"/>
              <a:t>Privacy Shields</a:t>
            </a:r>
          </a:p>
          <a:p>
            <a:pPr lvl="1"/>
            <a:r>
              <a:rPr lang="en-US" dirty="0">
                <a:hlinkClick r:id="rId3"/>
              </a:rPr>
              <a:t>privacyshields.com</a:t>
            </a:r>
            <a:endParaRPr lang="en-US" sz="2200" b="1" dirty="0" smtClean="0"/>
          </a:p>
          <a:p>
            <a:r>
              <a:rPr lang="en-US" sz="2400" b="1" dirty="0" smtClean="0"/>
              <a:t>Storage of Equipment</a:t>
            </a:r>
          </a:p>
          <a:p>
            <a:pPr lvl="1"/>
            <a:r>
              <a:rPr lang="en-US" sz="2400" b="1" dirty="0" smtClean="0"/>
              <a:t>Secure Climate Controlled Location un-accessible to the public</a:t>
            </a:r>
          </a:p>
          <a:p>
            <a:pPr lvl="1"/>
            <a:r>
              <a:rPr lang="en-US" sz="2400" b="1" dirty="0" smtClean="0"/>
              <a:t>Seals should be utilized as a secondary precaution to ensure equipment has not been tampered with.</a:t>
            </a:r>
          </a:p>
          <a:p>
            <a:r>
              <a:rPr lang="en-US" sz="2400" b="1" dirty="0" smtClean="0"/>
              <a:t>Keys</a:t>
            </a:r>
            <a:endParaRPr lang="en-US" sz="2400" b="1" dirty="0"/>
          </a:p>
          <a:p>
            <a:pPr lvl="1"/>
            <a:r>
              <a:rPr lang="en-US" sz="2400" b="1" dirty="0" smtClean="0"/>
              <a:t>Key Storage Location</a:t>
            </a:r>
          </a:p>
          <a:p>
            <a:pPr lvl="1"/>
            <a:r>
              <a:rPr lang="en-US" sz="2400" b="1" dirty="0" smtClean="0"/>
              <a:t>Who has Access?</a:t>
            </a:r>
          </a:p>
          <a:p>
            <a:pPr lvl="2"/>
            <a:r>
              <a:rPr lang="en-US" sz="2400" b="1" dirty="0" smtClean="0"/>
              <a:t>Access List?</a:t>
            </a:r>
          </a:p>
          <a:p>
            <a:pPr lvl="2"/>
            <a:r>
              <a:rPr lang="en-US" sz="2400" b="1" dirty="0" smtClean="0"/>
              <a:t>Treat as all other town keys.</a:t>
            </a:r>
          </a:p>
          <a:p>
            <a:pPr marL="914400" lvl="2" indent="0">
              <a:buNone/>
            </a:pPr>
            <a:endParaRPr lang="en-US" sz="2400" b="1" dirty="0"/>
          </a:p>
          <a:p>
            <a:endParaRPr lang="en-US" dirty="0"/>
          </a:p>
        </p:txBody>
      </p:sp>
      <p:pic>
        <p:nvPicPr>
          <p:cNvPr id="4" name="Picture 3"/>
          <p:cNvPicPr>
            <a:picLocks noChangeAspect="1"/>
          </p:cNvPicPr>
          <p:nvPr/>
        </p:nvPicPr>
        <p:blipFill>
          <a:blip r:embed="rId4"/>
          <a:stretch>
            <a:fillRect/>
          </a:stretch>
        </p:blipFill>
        <p:spPr>
          <a:xfrm>
            <a:off x="5758003" y="1332342"/>
            <a:ext cx="2977741" cy="1284110"/>
          </a:xfrm>
          <a:prstGeom prst="rect">
            <a:avLst/>
          </a:prstGeom>
        </p:spPr>
      </p:pic>
    </p:spTree>
    <p:extLst>
      <p:ext uri="{BB962C8B-B14F-4D97-AF65-F5344CB8AC3E}">
        <p14:creationId xmlns:p14="http://schemas.microsoft.com/office/powerpoint/2010/main" val="190103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3184"/>
            <a:ext cx="8534400" cy="682579"/>
          </a:xfrm>
        </p:spPr>
        <p:txBody>
          <a:bodyPr>
            <a:normAutofit/>
          </a:bodyPr>
          <a:lstStyle/>
          <a:p>
            <a:pPr algn="ctr"/>
            <a:r>
              <a:rPr lang="en-US" b="1" dirty="0" smtClean="0"/>
              <a:t>EQUIPMENT TEST REQUIREMENTS</a:t>
            </a:r>
            <a:endParaRPr lang="en-US" b="1" dirty="0"/>
          </a:p>
        </p:txBody>
      </p:sp>
      <p:sp>
        <p:nvSpPr>
          <p:cNvPr id="3" name="Content Placeholder 2"/>
          <p:cNvSpPr>
            <a:spLocks noGrp="1"/>
          </p:cNvSpPr>
          <p:nvPr>
            <p:ph idx="1"/>
          </p:nvPr>
        </p:nvSpPr>
        <p:spPr>
          <a:xfrm>
            <a:off x="2000817" y="796707"/>
            <a:ext cx="9240018" cy="5966234"/>
          </a:xfrm>
        </p:spPr>
        <p:txBody>
          <a:bodyPr>
            <a:noAutofit/>
          </a:bodyPr>
          <a:lstStyle/>
          <a:p>
            <a:pPr marL="0" indent="0">
              <a:buNone/>
            </a:pPr>
            <a:r>
              <a:rPr lang="en-US" sz="2000" b="1" dirty="0" smtClean="0"/>
              <a:t>PUBLIC TESTS</a:t>
            </a:r>
          </a:p>
          <a:p>
            <a:pPr marL="0" indent="0">
              <a:buNone/>
            </a:pPr>
            <a:r>
              <a:rPr lang="en-US" sz="2000" b="1" dirty="0" smtClean="0"/>
              <a:t>Each public test must have an errorless count before the equipment can be used in an election.</a:t>
            </a:r>
          </a:p>
          <a:p>
            <a:pPr marL="0" indent="0">
              <a:buNone/>
            </a:pPr>
            <a:r>
              <a:rPr lang="en-US" sz="2000" b="1" dirty="0" smtClean="0"/>
              <a:t>	Wisconsin </a:t>
            </a:r>
            <a:r>
              <a:rPr lang="en-US" sz="2000" b="1" dirty="0"/>
              <a:t>law requires that all electronic voting equipment be tested </a:t>
            </a:r>
            <a:r>
              <a:rPr lang="en-US" sz="2000" b="1" dirty="0" smtClean="0"/>
              <a:t>	for </a:t>
            </a:r>
            <a:r>
              <a:rPr lang="en-US" sz="2000" b="1" dirty="0"/>
              <a:t>accuracy prior to </a:t>
            </a:r>
            <a:r>
              <a:rPr lang="en-US" sz="2000" b="1" dirty="0" smtClean="0"/>
              <a:t>use in </a:t>
            </a:r>
            <a:r>
              <a:rPr lang="en-US" sz="2000" b="1" dirty="0"/>
              <a:t>an </a:t>
            </a:r>
            <a:r>
              <a:rPr lang="en-US" sz="2000" b="1" dirty="0" smtClean="0"/>
              <a:t>election . Also </a:t>
            </a:r>
            <a:r>
              <a:rPr lang="en-US" sz="2000" b="1" dirty="0"/>
              <a:t>call the “Public Test</a:t>
            </a:r>
            <a:r>
              <a:rPr lang="en-US" sz="2000" b="1" dirty="0" smtClean="0"/>
              <a:t>”.</a:t>
            </a:r>
            <a:br>
              <a:rPr lang="en-US" sz="2000" b="1" dirty="0" smtClean="0"/>
            </a:br>
            <a:r>
              <a:rPr lang="en-US" sz="2000" b="1" dirty="0" smtClean="0"/>
              <a:t>	Public </a:t>
            </a:r>
            <a:r>
              <a:rPr lang="en-US" sz="2000" b="1" dirty="0"/>
              <a:t>notice of the test must be giving at least 48 hours </a:t>
            </a:r>
            <a:r>
              <a:rPr lang="en-US" sz="2000" b="1" dirty="0" smtClean="0"/>
              <a:t>prior.</a:t>
            </a:r>
            <a:br>
              <a:rPr lang="en-US" sz="2000" b="1" dirty="0" smtClean="0"/>
            </a:br>
            <a:r>
              <a:rPr lang="en-US" sz="2000" b="1" dirty="0" smtClean="0"/>
              <a:t>	Public </a:t>
            </a:r>
            <a:r>
              <a:rPr lang="en-US" sz="2000" b="1" dirty="0"/>
              <a:t>test is conducted nor more than 10 days before </a:t>
            </a:r>
            <a:r>
              <a:rPr lang="en-US" sz="2000" b="1" dirty="0" smtClean="0"/>
              <a:t>election.</a:t>
            </a:r>
            <a:br>
              <a:rPr lang="en-US" sz="2000" b="1" dirty="0" smtClean="0"/>
            </a:br>
            <a:r>
              <a:rPr lang="en-US" sz="2000" b="1" dirty="0" smtClean="0"/>
              <a:t>	Any </a:t>
            </a:r>
            <a:r>
              <a:rPr lang="en-US" sz="2000" b="1" dirty="0"/>
              <a:t>test conducted 11+ days in advance </a:t>
            </a:r>
            <a:r>
              <a:rPr lang="en-US" sz="2000" b="1" u="sng" dirty="0"/>
              <a:t>must</a:t>
            </a:r>
            <a:r>
              <a:rPr lang="en-US" sz="2000" b="1" dirty="0"/>
              <a:t> be </a:t>
            </a:r>
            <a:r>
              <a:rPr lang="en-US" sz="2000" b="1" dirty="0" smtClean="0"/>
              <a:t>redone.</a:t>
            </a:r>
            <a:br>
              <a:rPr lang="en-US" sz="2000" b="1" dirty="0" smtClean="0"/>
            </a:br>
            <a:r>
              <a:rPr lang="en-US" sz="2000" b="1" dirty="0" smtClean="0"/>
              <a:t>	Pre-testing </a:t>
            </a:r>
            <a:r>
              <a:rPr lang="en-US" sz="2000" b="1" dirty="0"/>
              <a:t>outside 10-day window is </a:t>
            </a:r>
            <a:r>
              <a:rPr lang="en-US" sz="2000" b="1" dirty="0" smtClean="0"/>
              <a:t>acceptable.</a:t>
            </a:r>
            <a:br>
              <a:rPr lang="en-US" sz="2000" b="1" dirty="0" smtClean="0"/>
            </a:br>
            <a:r>
              <a:rPr lang="en-US" sz="2000" b="1" dirty="0" smtClean="0"/>
              <a:t>	All </a:t>
            </a:r>
            <a:r>
              <a:rPr lang="en-US" sz="2000" b="1" dirty="0"/>
              <a:t>tabulators, DREs, and BMDs used on election day must be publicly </a:t>
            </a:r>
            <a:r>
              <a:rPr lang="en-US" sz="2000" b="1" dirty="0" smtClean="0"/>
              <a:t>	tested. </a:t>
            </a:r>
            <a:r>
              <a:rPr lang="en-US" sz="2000" b="1" i="1" dirty="0" smtClean="0"/>
              <a:t>(Note:  Utilize a few </a:t>
            </a:r>
            <a:r>
              <a:rPr lang="en-US" sz="2000" b="1" i="1" dirty="0" err="1" smtClean="0"/>
              <a:t>ExpressVote</a:t>
            </a:r>
            <a:r>
              <a:rPr lang="en-US" sz="2000" b="1" i="1" dirty="0" smtClean="0"/>
              <a:t> ballots into your test)</a:t>
            </a:r>
            <a:endParaRPr lang="en-US" sz="2000" b="1" i="1" dirty="0"/>
          </a:p>
          <a:p>
            <a:pPr marL="0" indent="0">
              <a:buNone/>
            </a:pPr>
            <a:r>
              <a:rPr lang="en-US" sz="2000" b="1" dirty="0" smtClean="0"/>
              <a:t>ELECTION DAY</a:t>
            </a:r>
          </a:p>
          <a:p>
            <a:pPr marL="0" indent="0">
              <a:buNone/>
            </a:pPr>
            <a:r>
              <a:rPr lang="en-US" sz="2000" b="1" dirty="0"/>
              <a:t>	</a:t>
            </a:r>
            <a:r>
              <a:rPr lang="en-US" sz="2000" b="1" dirty="0" smtClean="0"/>
              <a:t>Prior to the opening of polls, election officials witness a test of the 	tabulator by printing a zero tape showing zero votes.</a:t>
            </a:r>
          </a:p>
          <a:p>
            <a:pPr marL="0" indent="0">
              <a:buNone/>
            </a:pPr>
            <a:r>
              <a:rPr lang="en-US" sz="2000" b="1" dirty="0"/>
              <a:t>	</a:t>
            </a:r>
            <a:r>
              <a:rPr lang="en-US" sz="2000" b="1" dirty="0" smtClean="0"/>
              <a:t>	- Signed by an odd number of Election Officials</a:t>
            </a:r>
            <a:br>
              <a:rPr lang="en-US" sz="2000" b="1" dirty="0" smtClean="0"/>
            </a:br>
            <a:r>
              <a:rPr lang="en-US" sz="2000" b="1" dirty="0" smtClean="0"/>
              <a:t>		- Minimum of 3 signatures</a:t>
            </a:r>
            <a:br>
              <a:rPr lang="en-US" sz="2000" b="1" dirty="0" smtClean="0"/>
            </a:br>
            <a:r>
              <a:rPr lang="en-US" sz="2000" b="1" dirty="0" smtClean="0"/>
              <a:t>		- Do not rip off zero tape</a:t>
            </a:r>
            <a:endParaRPr lang="en-US" sz="2000" b="1" dirty="0"/>
          </a:p>
        </p:txBody>
      </p:sp>
      <p:pic>
        <p:nvPicPr>
          <p:cNvPr id="5" name="Picture 4"/>
          <p:cNvPicPr>
            <a:picLocks noChangeAspect="1"/>
          </p:cNvPicPr>
          <p:nvPr/>
        </p:nvPicPr>
        <p:blipFill>
          <a:blip r:embed="rId3"/>
          <a:stretch>
            <a:fillRect/>
          </a:stretch>
        </p:blipFill>
        <p:spPr>
          <a:xfrm>
            <a:off x="190124" y="796707"/>
            <a:ext cx="1620569" cy="4617266"/>
          </a:xfrm>
          <a:prstGeom prst="rect">
            <a:avLst/>
          </a:prstGeom>
        </p:spPr>
      </p:pic>
      <p:sp>
        <p:nvSpPr>
          <p:cNvPr id="4" name="TextBox 3"/>
          <p:cNvSpPr txBox="1"/>
          <p:nvPr/>
        </p:nvSpPr>
        <p:spPr>
          <a:xfrm>
            <a:off x="450375" y="5413974"/>
            <a:ext cx="2156347" cy="1384995"/>
          </a:xfrm>
          <a:prstGeom prst="rect">
            <a:avLst/>
          </a:prstGeom>
          <a:noFill/>
        </p:spPr>
        <p:txBody>
          <a:bodyPr wrap="square" rtlCol="0">
            <a:spAutoFit/>
          </a:bodyPr>
          <a:lstStyle/>
          <a:p>
            <a:r>
              <a:rPr lang="en-US" sz="1400" i="1" dirty="0" smtClean="0">
                <a:solidFill>
                  <a:srgbClr val="FF0000"/>
                </a:solidFill>
              </a:rPr>
              <a:t>There will be an</a:t>
            </a:r>
          </a:p>
          <a:p>
            <a:r>
              <a:rPr lang="en-US" sz="1400" i="1" dirty="0" smtClean="0">
                <a:solidFill>
                  <a:srgbClr val="FF0000"/>
                </a:solidFill>
              </a:rPr>
              <a:t>Additional results </a:t>
            </a:r>
          </a:p>
          <a:p>
            <a:r>
              <a:rPr lang="en-US" sz="1400" i="1" dirty="0" smtClean="0">
                <a:solidFill>
                  <a:srgbClr val="FF0000"/>
                </a:solidFill>
              </a:rPr>
              <a:t>Tape that prints – to be</a:t>
            </a:r>
          </a:p>
          <a:p>
            <a:r>
              <a:rPr lang="en-US" sz="1400" i="1" dirty="0" smtClean="0">
                <a:solidFill>
                  <a:srgbClr val="FF0000"/>
                </a:solidFill>
              </a:rPr>
              <a:t>Returned to the County Clerk’s</a:t>
            </a:r>
          </a:p>
          <a:p>
            <a:r>
              <a:rPr lang="en-US" sz="1400" i="1" dirty="0" smtClean="0">
                <a:solidFill>
                  <a:srgbClr val="FF0000"/>
                </a:solidFill>
              </a:rPr>
              <a:t>Office</a:t>
            </a:r>
            <a:endParaRPr lang="en-US" sz="1400" i="1" dirty="0">
              <a:solidFill>
                <a:srgbClr val="FF0000"/>
              </a:solidFill>
            </a:endParaRPr>
          </a:p>
        </p:txBody>
      </p:sp>
    </p:spTree>
    <p:extLst>
      <p:ext uri="{BB962C8B-B14F-4D97-AF65-F5344CB8AC3E}">
        <p14:creationId xmlns:p14="http://schemas.microsoft.com/office/powerpoint/2010/main" val="1956548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700"/>
            <a:ext cx="8596668" cy="656821"/>
          </a:xfrm>
        </p:spPr>
        <p:txBody>
          <a:bodyPr/>
          <a:lstStyle/>
          <a:p>
            <a:pPr algn="ctr"/>
            <a:r>
              <a:rPr lang="en-US" dirty="0" smtClean="0"/>
              <a:t>TYPES OF VOTER REGISTRATION</a:t>
            </a:r>
            <a:endParaRPr lang="en-US" dirty="0"/>
          </a:p>
        </p:txBody>
      </p:sp>
      <p:sp>
        <p:nvSpPr>
          <p:cNvPr id="3" name="Content Placeholder 2"/>
          <p:cNvSpPr>
            <a:spLocks noGrp="1"/>
          </p:cNvSpPr>
          <p:nvPr>
            <p:ph idx="1"/>
          </p:nvPr>
        </p:nvSpPr>
        <p:spPr>
          <a:xfrm>
            <a:off x="128789" y="901521"/>
            <a:ext cx="9800822" cy="5653825"/>
          </a:xfrm>
        </p:spPr>
        <p:txBody>
          <a:bodyPr>
            <a:normAutofit fontScale="70000" lnSpcReduction="20000"/>
          </a:bodyPr>
          <a:lstStyle/>
          <a:p>
            <a:r>
              <a:rPr lang="en-US" sz="2400" b="1" dirty="0">
                <a:solidFill>
                  <a:schemeClr val="accent1">
                    <a:lumMod val="75000"/>
                  </a:schemeClr>
                </a:solidFill>
              </a:rPr>
              <a:t>REGULAR </a:t>
            </a:r>
          </a:p>
          <a:p>
            <a:pPr lvl="1"/>
            <a:r>
              <a:rPr lang="en-US" sz="2200" dirty="0"/>
              <a:t>Regular registrations are done prior to the deadline closing registrations done on-line or by mail.</a:t>
            </a:r>
          </a:p>
          <a:p>
            <a:pPr lvl="1"/>
            <a:r>
              <a:rPr lang="en-US" sz="2200" dirty="0"/>
              <a:t>These voters will appear in the poll books.</a:t>
            </a:r>
          </a:p>
          <a:p>
            <a:r>
              <a:rPr lang="en-US" sz="2400" b="1" dirty="0">
                <a:solidFill>
                  <a:schemeClr val="accent1">
                    <a:lumMod val="75000"/>
                  </a:schemeClr>
                </a:solidFill>
              </a:rPr>
              <a:t>LATE REGISTRATIONS</a:t>
            </a:r>
          </a:p>
          <a:p>
            <a:pPr lvl="1"/>
            <a:r>
              <a:rPr lang="en-US" sz="2200" dirty="0"/>
              <a:t>Registrations done in the clerk’s office prior to the close of late registration.</a:t>
            </a:r>
          </a:p>
          <a:p>
            <a:pPr lvl="1"/>
            <a:r>
              <a:rPr lang="en-US" sz="2200" dirty="0"/>
              <a:t>These voters should be located in the supplementary poll list located at the back of your poll book.</a:t>
            </a:r>
          </a:p>
          <a:p>
            <a:pPr lvl="1"/>
            <a:r>
              <a:rPr lang="en-US" sz="2200" dirty="0"/>
              <a:t>These voters may appear in the poll book if the voter was entered into WisVote prior to the poll books being printed.  </a:t>
            </a:r>
          </a:p>
          <a:p>
            <a:pPr lvl="1"/>
            <a:r>
              <a:rPr lang="en-US" sz="2200" dirty="0">
                <a:solidFill>
                  <a:schemeClr val="accent1">
                    <a:lumMod val="75000"/>
                  </a:schemeClr>
                </a:solidFill>
              </a:rPr>
              <a:t>If the voter claims to have registered late with the clerk or on-line and they are not found in either the supplemental list or the regular list.  One of these requirements must be met:</a:t>
            </a:r>
          </a:p>
          <a:p>
            <a:pPr lvl="2"/>
            <a:r>
              <a:rPr lang="en-US" sz="2000" dirty="0"/>
              <a:t>The voter obtains a copy of their MyVote registration verification.</a:t>
            </a:r>
          </a:p>
          <a:p>
            <a:pPr lvl="2"/>
            <a:r>
              <a:rPr lang="en-US" sz="2000" dirty="0"/>
              <a:t>Your clerk can verify that they did register late and the registration is on file.</a:t>
            </a:r>
          </a:p>
          <a:p>
            <a:pPr lvl="2"/>
            <a:r>
              <a:rPr lang="en-US" sz="2000" dirty="0"/>
              <a:t>All other occurrences require an Election Day Registration.</a:t>
            </a:r>
          </a:p>
          <a:p>
            <a:pPr lvl="2"/>
            <a:r>
              <a:rPr lang="en-US" sz="2000" dirty="0"/>
              <a:t>Always document irregularities, such as this, on the Incident Log.</a:t>
            </a:r>
          </a:p>
          <a:p>
            <a:r>
              <a:rPr lang="en-US" sz="2400" b="1" dirty="0">
                <a:solidFill>
                  <a:schemeClr val="accent1">
                    <a:lumMod val="75000"/>
                  </a:schemeClr>
                </a:solidFill>
              </a:rPr>
              <a:t>ELECTION DAY REGISTRATIONS (EDR) </a:t>
            </a:r>
            <a:endParaRPr lang="en-US" sz="2400" dirty="0"/>
          </a:p>
          <a:p>
            <a:pPr lvl="1"/>
            <a:r>
              <a:rPr lang="en-US" sz="2200" dirty="0"/>
              <a:t>Document the number of EDRs on the Inspector Statement in the Voter Statistics Section.  This must be documented correctly as seen in the LB Audit Report.</a:t>
            </a:r>
            <a:endParaRPr lang="en-US" dirty="0"/>
          </a:p>
        </p:txBody>
      </p:sp>
    </p:spTree>
    <p:extLst>
      <p:ext uri="{BB962C8B-B14F-4D97-AF65-F5344CB8AC3E}">
        <p14:creationId xmlns:p14="http://schemas.microsoft.com/office/powerpoint/2010/main" val="1301944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4546"/>
            <a:ext cx="8596668" cy="669702"/>
          </a:xfrm>
        </p:spPr>
        <p:txBody>
          <a:bodyPr/>
          <a:lstStyle/>
          <a:p>
            <a:pPr algn="ctr"/>
            <a:r>
              <a:rPr lang="en-US" dirty="0" smtClean="0"/>
              <a:t>ELECTION DAY REGISTRATIONS</a:t>
            </a:r>
            <a:endParaRPr lang="en-US" dirty="0"/>
          </a:p>
        </p:txBody>
      </p:sp>
      <p:sp>
        <p:nvSpPr>
          <p:cNvPr id="3" name="Content Placeholder 2"/>
          <p:cNvSpPr>
            <a:spLocks noGrp="1"/>
          </p:cNvSpPr>
          <p:nvPr>
            <p:ph idx="1"/>
          </p:nvPr>
        </p:nvSpPr>
        <p:spPr>
          <a:xfrm>
            <a:off x="7263683" y="1094704"/>
            <a:ext cx="3515934" cy="5675782"/>
          </a:xfrm>
        </p:spPr>
        <p:txBody>
          <a:bodyPr>
            <a:normAutofit fontScale="85000" lnSpcReduction="20000"/>
          </a:bodyPr>
          <a:lstStyle/>
          <a:p>
            <a:pPr>
              <a:buAutoNum type="arabicPeriod"/>
            </a:pPr>
            <a:r>
              <a:rPr lang="en-US" b="1" dirty="0"/>
              <a:t>ALL QUALIFICATIONS ARE MET</a:t>
            </a:r>
          </a:p>
          <a:p>
            <a:pPr>
              <a:buAutoNum type="arabicPeriod"/>
            </a:pPr>
            <a:r>
              <a:rPr lang="en-US" b="1" dirty="0"/>
              <a:t>FULL NAME WITH MIDDLE INITIAL</a:t>
            </a:r>
          </a:p>
          <a:p>
            <a:pPr>
              <a:buAutoNum type="arabicPeriod"/>
            </a:pPr>
            <a:r>
              <a:rPr lang="en-US" b="1" dirty="0"/>
              <a:t>ATTEMPT TO COLLECT ALL THREE BUT D.O.B. IS MANDATORY. MAKE SURE THEY DID NOT USE TODAY’S DATE.</a:t>
            </a:r>
          </a:p>
          <a:p>
            <a:pPr>
              <a:buAutoNum type="arabicPeriod"/>
            </a:pPr>
            <a:r>
              <a:rPr lang="en-US" b="1" dirty="0"/>
              <a:t>FULL ADDRESS WITH VERIFICATION OF MAILING ADDRESS BEING THE SAME</a:t>
            </a:r>
          </a:p>
          <a:p>
            <a:pPr>
              <a:buAutoNum type="arabicPeriod"/>
            </a:pPr>
            <a:r>
              <a:rPr lang="en-US" b="1" dirty="0"/>
              <a:t>CLEARLY NON APPLICABLE</a:t>
            </a:r>
          </a:p>
          <a:p>
            <a:pPr>
              <a:buAutoNum type="arabicPeriod"/>
            </a:pPr>
            <a:r>
              <a:rPr lang="en-US" b="1" dirty="0"/>
              <a:t>LAST ADDRESS SHOWN PROVIDING CLERKS A RESIDENCE TRAIL TO HELP MATCH REGISTRATION WITH VOTERS OLD RECORD. CLERK’S WILL OFTEN NOTIFY ELECTION OFFICIALS IN PRIOR COUNTY OR STATE</a:t>
            </a:r>
          </a:p>
          <a:p>
            <a:pPr>
              <a:buAutoNum type="arabicPeriod"/>
            </a:pPr>
            <a:r>
              <a:rPr lang="en-US" b="1" dirty="0"/>
              <a:t>OBTAINING BOTH D.L. NUMBER AND LAST FOUR DIGITS OF SOCIAL WILL ALSO HELP DEFEND AGAINST DUPLICATION AND FRAUD</a:t>
            </a:r>
          </a:p>
          <a:p>
            <a:pPr>
              <a:buAutoNum type="arabicPeriod"/>
            </a:pPr>
            <a:r>
              <a:rPr lang="en-US" b="1" dirty="0"/>
              <a:t>VERIFICATION P.O.R. WAS SHOWN</a:t>
            </a:r>
          </a:p>
          <a:p>
            <a:pPr>
              <a:buAutoNum type="arabicPeriod"/>
            </a:pPr>
            <a:r>
              <a:rPr lang="en-US" b="1" dirty="0"/>
              <a:t>SIGNATURE AND TODAY’S DATE</a:t>
            </a:r>
          </a:p>
          <a:p>
            <a:pPr marL="0" indent="0">
              <a:buNone/>
            </a:pPr>
            <a:endParaRPr lang="en-US" dirty="0"/>
          </a:p>
        </p:txBody>
      </p:sp>
      <p:pic>
        <p:nvPicPr>
          <p:cNvPr id="5" name="Picture 4"/>
          <p:cNvPicPr>
            <a:picLocks noChangeAspect="1"/>
          </p:cNvPicPr>
          <p:nvPr/>
        </p:nvPicPr>
        <p:blipFill>
          <a:blip r:embed="rId3"/>
          <a:stretch>
            <a:fillRect/>
          </a:stretch>
        </p:blipFill>
        <p:spPr>
          <a:xfrm>
            <a:off x="72427" y="700744"/>
            <a:ext cx="7025489" cy="59462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34" y="6142293"/>
            <a:ext cx="1601157" cy="220435"/>
          </a:xfrm>
          <a:prstGeom prst="rect">
            <a:avLst/>
          </a:prstGeom>
        </p:spPr>
      </p:pic>
      <p:sp>
        <p:nvSpPr>
          <p:cNvPr id="9" name="TextBox 8"/>
          <p:cNvSpPr txBox="1"/>
          <p:nvPr/>
        </p:nvSpPr>
        <p:spPr>
          <a:xfrm>
            <a:off x="5585988" y="6029608"/>
            <a:ext cx="1511927" cy="369332"/>
          </a:xfrm>
          <a:prstGeom prst="rect">
            <a:avLst/>
          </a:prstGeom>
          <a:noFill/>
        </p:spPr>
        <p:txBody>
          <a:bodyPr wrap="square" rtlCol="0">
            <a:spAutoFit/>
          </a:bodyPr>
          <a:lstStyle/>
          <a:p>
            <a:r>
              <a:rPr lang="en-US" dirty="0" smtClean="0"/>
              <a:t>03/19/2024</a:t>
            </a:r>
            <a:endParaRPr lang="en-US" dirty="0"/>
          </a:p>
        </p:txBody>
      </p:sp>
    </p:spTree>
    <p:extLst>
      <p:ext uri="{BB962C8B-B14F-4D97-AF65-F5344CB8AC3E}">
        <p14:creationId xmlns:p14="http://schemas.microsoft.com/office/powerpoint/2010/main" val="325616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1668"/>
            <a:ext cx="8596668" cy="579549"/>
          </a:xfrm>
        </p:spPr>
        <p:txBody>
          <a:bodyPr>
            <a:normAutofit fontScale="90000"/>
          </a:bodyPr>
          <a:lstStyle/>
          <a:p>
            <a:r>
              <a:rPr lang="en-US" dirty="0" smtClean="0"/>
              <a:t>ELECTION DAY VOTER REGISTRATION – EL-131</a:t>
            </a:r>
            <a:endParaRPr lang="en-US" dirty="0"/>
          </a:p>
        </p:txBody>
      </p:sp>
      <p:sp>
        <p:nvSpPr>
          <p:cNvPr id="3" name="Content Placeholder 2"/>
          <p:cNvSpPr>
            <a:spLocks noGrp="1"/>
          </p:cNvSpPr>
          <p:nvPr>
            <p:ph idx="1"/>
          </p:nvPr>
        </p:nvSpPr>
        <p:spPr>
          <a:xfrm>
            <a:off x="4535785" y="721217"/>
            <a:ext cx="6668835" cy="6027312"/>
          </a:xfrm>
        </p:spPr>
        <p:txBody>
          <a:bodyPr>
            <a:normAutofit fontScale="85000" lnSpcReduction="20000"/>
          </a:bodyPr>
          <a:lstStyle/>
          <a:p>
            <a:pPr marL="0" indent="0">
              <a:buNone/>
            </a:pPr>
            <a:r>
              <a:rPr lang="en-US" altLang="en-US" b="1" dirty="0">
                <a:latin typeface="Arial" panose="020B0604020202020204" pitchFamily="34" charset="0"/>
              </a:rPr>
              <a:t>Official Use Only section of the </a:t>
            </a:r>
            <a:r>
              <a:rPr lang="en-US" altLang="en-US" b="1" dirty="0" smtClean="0">
                <a:latin typeface="Arial" panose="020B0604020202020204" pitchFamily="34" charset="0"/>
              </a:rPr>
              <a:t>Voter Registration Application</a:t>
            </a:r>
            <a:endParaRPr lang="en-US" altLang="en-US" b="1" dirty="0">
              <a:latin typeface="Arial" panose="020B0604020202020204" pitchFamily="34" charset="0"/>
            </a:endParaRPr>
          </a:p>
          <a:p>
            <a:r>
              <a:rPr lang="en-US" altLang="en-US" b="1" dirty="0">
                <a:latin typeface="Arial" panose="020B0604020202020204" pitchFamily="34" charset="0"/>
              </a:rPr>
              <a:t>The election inspector must review the voter’s proof of residence.  It the POR is valid, the inspector should circle the POR type, and list the POR issuing entity and POR # on application.  For example, a utility bill would be the POR type, Madison Gas and Electric would be the POR issuing entity and the POR # would be the utility account number.  </a:t>
            </a:r>
          </a:p>
          <a:p>
            <a:r>
              <a:rPr lang="en-US" altLang="en-US" b="1" dirty="0">
                <a:latin typeface="Arial" panose="020B0604020202020204" pitchFamily="34" charset="0"/>
              </a:rPr>
              <a:t>It’s important to note that not all types of POR have a unique number, but if they do, it should be recorded in the appropriate field.  For numbers with 7 or more digits, list the last four digits; numbers with six or fewer digits, list the last two digits of the number</a:t>
            </a:r>
            <a:r>
              <a:rPr lang="en-US" altLang="en-US" b="1" dirty="0" smtClean="0">
                <a:latin typeface="Arial" panose="020B0604020202020204" pitchFamily="34" charset="0"/>
              </a:rPr>
              <a:t>.</a:t>
            </a:r>
            <a:endParaRPr lang="en-US" altLang="en-US" b="1" dirty="0">
              <a:latin typeface="Arial" panose="020B0604020202020204" pitchFamily="34" charset="0"/>
            </a:endParaRPr>
          </a:p>
          <a:p>
            <a:r>
              <a:rPr lang="en-US" altLang="en-US" b="1" dirty="0">
                <a:latin typeface="Arial" panose="020B0604020202020204" pitchFamily="34" charset="0"/>
              </a:rPr>
              <a:t>If the application is complete and the POR is acceptable, the election official who received the application should date it.   </a:t>
            </a:r>
          </a:p>
          <a:p>
            <a:r>
              <a:rPr lang="en-US" altLang="en-US" b="1" dirty="0" smtClean="0">
                <a:latin typeface="Arial" panose="020B0604020202020204" pitchFamily="34" charset="0"/>
              </a:rPr>
              <a:t>Voters </a:t>
            </a:r>
            <a:r>
              <a:rPr lang="en-US" altLang="en-US" b="1" dirty="0">
                <a:latin typeface="Arial" panose="020B0604020202020204" pitchFamily="34" charset="0"/>
              </a:rPr>
              <a:t>who register on Election Day are issued a voter number.  This number should be recorded on the supplemental poll list.  </a:t>
            </a:r>
          </a:p>
          <a:p>
            <a:r>
              <a:rPr lang="en-US" altLang="en-US" b="1" dirty="0" smtClean="0">
                <a:latin typeface="Arial" panose="020B0604020202020204" pitchFamily="34" charset="0"/>
              </a:rPr>
              <a:t>The </a:t>
            </a:r>
            <a:r>
              <a:rPr lang="en-US" altLang="en-US" b="1" dirty="0">
                <a:latin typeface="Arial" panose="020B0604020202020204" pitchFamily="34" charset="0"/>
              </a:rPr>
              <a:t>WisVote ID number is generated when the application is entered into the WisVote system.</a:t>
            </a:r>
          </a:p>
          <a:p>
            <a:r>
              <a:rPr lang="en-US" altLang="en-US" b="1" dirty="0" smtClean="0">
                <a:latin typeface="Arial" panose="020B0604020202020204" pitchFamily="34" charset="0"/>
              </a:rPr>
              <a:t>The </a:t>
            </a:r>
            <a:r>
              <a:rPr lang="en-US" altLang="en-US" b="1" dirty="0">
                <a:latin typeface="Arial" panose="020B0604020202020204" pitchFamily="34" charset="0"/>
              </a:rPr>
              <a:t>confidential elector number is issued to a voter who has registered in the clerk’s office through the confidential voter process.</a:t>
            </a:r>
          </a:p>
          <a:p>
            <a:r>
              <a:rPr lang="en-US" altLang="en-US" b="1" dirty="0" smtClean="0">
                <a:latin typeface="Arial" panose="020B0604020202020204" pitchFamily="34" charset="0"/>
              </a:rPr>
              <a:t>If </a:t>
            </a:r>
            <a:r>
              <a:rPr lang="en-US" altLang="en-US" b="1" dirty="0">
                <a:latin typeface="Arial" panose="020B0604020202020204" pitchFamily="34" charset="0"/>
              </a:rPr>
              <a:t>the registrant submitted the application by mail, this box should be checked.  </a:t>
            </a:r>
          </a:p>
          <a:p>
            <a:r>
              <a:rPr lang="en-US" altLang="en-US" b="1" dirty="0" smtClean="0">
                <a:latin typeface="Arial" panose="020B0604020202020204" pitchFamily="34" charset="0"/>
              </a:rPr>
              <a:t>Finally </a:t>
            </a:r>
            <a:r>
              <a:rPr lang="en-US" altLang="en-US" b="1" dirty="0">
                <a:latin typeface="Arial" panose="020B0604020202020204" pitchFamily="34" charset="0"/>
              </a:rPr>
              <a:t>the election official who received the application should review it for completeness and legibility before signing it.  </a:t>
            </a:r>
          </a:p>
          <a:p>
            <a:pPr marL="0" indent="0">
              <a:buNone/>
            </a:pPr>
            <a:endParaRPr lang="en-US" dirty="0"/>
          </a:p>
        </p:txBody>
      </p:sp>
      <p:pic>
        <p:nvPicPr>
          <p:cNvPr id="5" name="Picture 4"/>
          <p:cNvPicPr>
            <a:picLocks noChangeAspect="1"/>
          </p:cNvPicPr>
          <p:nvPr/>
        </p:nvPicPr>
        <p:blipFill>
          <a:blip r:embed="rId3"/>
          <a:stretch>
            <a:fillRect/>
          </a:stretch>
        </p:blipFill>
        <p:spPr>
          <a:xfrm>
            <a:off x="90152" y="2485623"/>
            <a:ext cx="4403809" cy="1622738"/>
          </a:xfrm>
          <a:prstGeom prst="rect">
            <a:avLst/>
          </a:prstGeom>
        </p:spPr>
      </p:pic>
    </p:spTree>
    <p:extLst>
      <p:ext uri="{BB962C8B-B14F-4D97-AF65-F5344CB8AC3E}">
        <p14:creationId xmlns:p14="http://schemas.microsoft.com/office/powerpoint/2010/main" val="2606415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3"/>
            <a:ext cx="8596668" cy="746975"/>
          </a:xfrm>
        </p:spPr>
        <p:txBody>
          <a:bodyPr/>
          <a:lstStyle/>
          <a:p>
            <a:pPr algn="ctr"/>
            <a:r>
              <a:rPr lang="en-US" dirty="0" smtClean="0"/>
              <a:t>PROOF OF IDENTIFICATION</a:t>
            </a:r>
            <a:endParaRPr lang="en-US" dirty="0"/>
          </a:p>
        </p:txBody>
      </p:sp>
      <p:sp>
        <p:nvSpPr>
          <p:cNvPr id="3" name="Content Placeholder 2"/>
          <p:cNvSpPr>
            <a:spLocks noGrp="1"/>
          </p:cNvSpPr>
          <p:nvPr>
            <p:ph idx="1"/>
          </p:nvPr>
        </p:nvSpPr>
        <p:spPr>
          <a:xfrm>
            <a:off x="141668" y="837127"/>
            <a:ext cx="11178861" cy="5756856"/>
          </a:xfrm>
        </p:spPr>
        <p:txBody>
          <a:bodyPr>
            <a:normAutofit/>
          </a:bodyPr>
          <a:lstStyle/>
          <a:p>
            <a:pPr marL="0" indent="0">
              <a:buNone/>
              <a:defRPr/>
            </a:pPr>
            <a:r>
              <a:rPr lang="en-US" dirty="0"/>
              <a:t>A voter must show the election inspectors managing the poll lists their proof of identification before receiving a ballot.</a:t>
            </a:r>
          </a:p>
          <a:p>
            <a:pPr>
              <a:defRPr/>
            </a:pPr>
            <a:endParaRPr lang="en-US" sz="700" dirty="0"/>
          </a:p>
          <a:p>
            <a:pPr marL="0" indent="0">
              <a:lnSpc>
                <a:spcPct val="80000"/>
              </a:lnSpc>
              <a:buNone/>
              <a:defRPr/>
            </a:pPr>
            <a:r>
              <a:rPr lang="en-US" dirty="0"/>
              <a:t>Proof of Identification, also referred to as photo ID or POI, is required to be shown to the election  inspectors managing the poll lists before regular voters can be issued a ballot. </a:t>
            </a:r>
          </a:p>
          <a:p>
            <a:pPr>
              <a:lnSpc>
                <a:spcPct val="80000"/>
              </a:lnSpc>
              <a:buNone/>
              <a:defRPr/>
            </a:pPr>
            <a:endParaRPr lang="en-US" sz="700" dirty="0"/>
          </a:p>
          <a:p>
            <a:pPr>
              <a:lnSpc>
                <a:spcPct val="80000"/>
              </a:lnSpc>
              <a:buNone/>
              <a:defRPr/>
            </a:pPr>
            <a:r>
              <a:rPr lang="en-US" dirty="0"/>
              <a:t>Proof of Identification Requirements include:</a:t>
            </a:r>
          </a:p>
          <a:p>
            <a:pPr indent="-130">
              <a:lnSpc>
                <a:spcPct val="80000"/>
              </a:lnSpc>
              <a:defRPr/>
            </a:pPr>
            <a:r>
              <a:rPr lang="en-US" dirty="0" smtClean="0"/>
              <a:t>All </a:t>
            </a:r>
            <a:r>
              <a:rPr lang="en-US" dirty="0"/>
              <a:t>photo IDs must contain a name, picture, and date of expiration</a:t>
            </a:r>
            <a:r>
              <a:rPr lang="en-US" dirty="0" smtClean="0"/>
              <a:t>.</a:t>
            </a:r>
          </a:p>
          <a:p>
            <a:pPr lvl="1" indent="-130">
              <a:lnSpc>
                <a:spcPct val="80000"/>
              </a:lnSpc>
              <a:defRPr/>
            </a:pPr>
            <a:r>
              <a:rPr lang="en-US" b="1" dirty="0" smtClean="0"/>
              <a:t>WI Drivers’ License or State Issued ID</a:t>
            </a:r>
          </a:p>
          <a:p>
            <a:pPr lvl="1" indent="-130">
              <a:lnSpc>
                <a:spcPct val="80000"/>
              </a:lnSpc>
              <a:defRPr/>
            </a:pPr>
            <a:r>
              <a:rPr lang="en-US" b="1" dirty="0" smtClean="0"/>
              <a:t>Military ID, including a retired military ID</a:t>
            </a:r>
          </a:p>
          <a:p>
            <a:pPr lvl="1" indent="-130">
              <a:lnSpc>
                <a:spcPct val="80000"/>
              </a:lnSpc>
              <a:defRPr/>
            </a:pPr>
            <a:r>
              <a:rPr lang="en-US" b="1" dirty="0" smtClean="0"/>
              <a:t>Passport Book or Card</a:t>
            </a:r>
            <a:endParaRPr lang="en-US" b="1" dirty="0"/>
          </a:p>
          <a:p>
            <a:pPr indent="-130">
              <a:lnSpc>
                <a:spcPct val="80000"/>
              </a:lnSpc>
              <a:defRPr/>
            </a:pPr>
            <a:r>
              <a:rPr lang="en-US" dirty="0" smtClean="0"/>
              <a:t>The </a:t>
            </a:r>
            <a:r>
              <a:rPr lang="en-US" dirty="0"/>
              <a:t>name on the photo ID must conform to the voter’s name on the poll list, so Sue for Susan or Bob for Robert</a:t>
            </a:r>
          </a:p>
          <a:p>
            <a:pPr indent="-130">
              <a:lnSpc>
                <a:spcPct val="80000"/>
              </a:lnSpc>
              <a:defRPr/>
            </a:pPr>
            <a:r>
              <a:rPr lang="en-US" dirty="0" smtClean="0"/>
              <a:t>The </a:t>
            </a:r>
            <a:r>
              <a:rPr lang="en-US" dirty="0"/>
              <a:t>photo on the ID must reasonably resemble the voter.  Keep in mind that people change over the years, they may gain or lose weight, color their hair or grow a beard.  </a:t>
            </a:r>
          </a:p>
          <a:p>
            <a:pPr indent="-130">
              <a:lnSpc>
                <a:spcPct val="80000"/>
              </a:lnSpc>
              <a:defRPr/>
            </a:pPr>
            <a:r>
              <a:rPr lang="en-US" dirty="0" smtClean="0"/>
              <a:t>Photo </a:t>
            </a:r>
            <a:r>
              <a:rPr lang="en-US" dirty="0"/>
              <a:t>IDs must be unexpired.  </a:t>
            </a:r>
            <a:r>
              <a:rPr lang="en-US" dirty="0" smtClean="0"/>
              <a:t>Exceptions </a:t>
            </a:r>
            <a:r>
              <a:rPr lang="en-US" dirty="0"/>
              <a:t>to this </a:t>
            </a:r>
            <a:r>
              <a:rPr lang="en-US" dirty="0" smtClean="0"/>
              <a:t>requirement – University, College or Technical College ID.  Must be accompanied by “proof of enrollment” which can be any document that establishes the student is enrolled during the current term such as a class schedule, tuition receipt or letter from the university or college.  Tribal IDs are valid regardless of expiration date. </a:t>
            </a:r>
            <a:endParaRPr lang="en-US" dirty="0"/>
          </a:p>
        </p:txBody>
      </p:sp>
    </p:spTree>
    <p:extLst>
      <p:ext uri="{BB962C8B-B14F-4D97-AF65-F5344CB8AC3E}">
        <p14:creationId xmlns:p14="http://schemas.microsoft.com/office/powerpoint/2010/main" val="1170495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9133" y="214075"/>
            <a:ext cx="8245254" cy="6411233"/>
          </a:xfrm>
          <a:prstGeom prst="rect">
            <a:avLst/>
          </a:prstGeom>
        </p:spPr>
      </p:pic>
    </p:spTree>
    <p:extLst>
      <p:ext uri="{BB962C8B-B14F-4D97-AF65-F5344CB8AC3E}">
        <p14:creationId xmlns:p14="http://schemas.microsoft.com/office/powerpoint/2010/main" val="3842391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3031"/>
            <a:ext cx="8596668" cy="631065"/>
          </a:xfrm>
        </p:spPr>
        <p:txBody>
          <a:bodyPr>
            <a:normAutofit fontScale="90000"/>
          </a:bodyPr>
          <a:lstStyle/>
          <a:p>
            <a:pPr algn="ctr"/>
            <a:r>
              <a:rPr lang="en-US" dirty="0" smtClean="0"/>
              <a:t>PROOF OF RESIDENCE</a:t>
            </a:r>
            <a:endParaRPr lang="en-US" dirty="0"/>
          </a:p>
        </p:txBody>
      </p:sp>
      <p:sp>
        <p:nvSpPr>
          <p:cNvPr id="3" name="Content Placeholder 2"/>
          <p:cNvSpPr>
            <a:spLocks noGrp="1"/>
          </p:cNvSpPr>
          <p:nvPr>
            <p:ph idx="1"/>
          </p:nvPr>
        </p:nvSpPr>
        <p:spPr>
          <a:xfrm>
            <a:off x="167425" y="734097"/>
            <a:ext cx="10071279" cy="5834128"/>
          </a:xfrm>
        </p:spPr>
        <p:txBody>
          <a:bodyPr>
            <a:normAutofit lnSpcReduction="10000"/>
          </a:bodyPr>
          <a:lstStyle/>
          <a:p>
            <a:pPr marL="0" indent="0">
              <a:buNone/>
            </a:pPr>
            <a:r>
              <a:rPr lang="en-US" sz="2000" dirty="0" smtClean="0"/>
              <a:t>Proof of Residence must include the voter’s complete  name and residential address.</a:t>
            </a:r>
          </a:p>
          <a:p>
            <a:pPr marL="0" indent="0">
              <a:buNone/>
            </a:pPr>
            <a:r>
              <a:rPr lang="en-US" sz="2000" dirty="0" smtClean="0"/>
              <a:t>Electronic Proof of Residency may be accepted.  The voter can display their proof of residence on a device such as a smart phone or tablet.</a:t>
            </a:r>
          </a:p>
          <a:p>
            <a:pPr marL="0" indent="0">
              <a:buNone/>
            </a:pPr>
            <a:r>
              <a:rPr lang="en-US" sz="2000" dirty="0" smtClean="0"/>
              <a:t>Forms of Proof of Residency:</a:t>
            </a:r>
          </a:p>
          <a:p>
            <a:pPr marL="0" indent="0">
              <a:buNone/>
            </a:pPr>
            <a:r>
              <a:rPr lang="en-US" sz="2000" dirty="0" smtClean="0"/>
              <a:t>     Unexpired WI Driver’s License or WI State ID card</a:t>
            </a:r>
            <a:br>
              <a:rPr lang="en-US" sz="2000" dirty="0" smtClean="0"/>
            </a:br>
            <a:r>
              <a:rPr lang="en-US" sz="2000" dirty="0" smtClean="0"/>
              <a:t>     Other official or government-issued ID card</a:t>
            </a:r>
            <a:br>
              <a:rPr lang="en-US" sz="2000" dirty="0" smtClean="0"/>
            </a:br>
            <a:r>
              <a:rPr lang="en-US" sz="2000" dirty="0" smtClean="0"/>
              <a:t>     Any identification car issued by an employer</a:t>
            </a:r>
            <a:r>
              <a:rPr lang="en-US" sz="2000" dirty="0"/>
              <a:t/>
            </a:r>
            <a:br>
              <a:rPr lang="en-US" sz="2000" dirty="0"/>
            </a:br>
            <a:r>
              <a:rPr lang="en-US" sz="2000" dirty="0" smtClean="0"/>
              <a:t>     Real estate tax bill or receipt (current year or year before)</a:t>
            </a:r>
            <a:br>
              <a:rPr lang="en-US" sz="2000" dirty="0" smtClean="0"/>
            </a:br>
            <a:r>
              <a:rPr lang="en-US" sz="2000" dirty="0" smtClean="0"/>
              <a:t>     Utility Bill</a:t>
            </a:r>
            <a:br>
              <a:rPr lang="en-US" sz="2000" dirty="0" smtClean="0"/>
            </a:br>
            <a:r>
              <a:rPr lang="en-US" sz="2000" dirty="0" smtClean="0"/>
              <a:t>     Residential Lease</a:t>
            </a:r>
            <a:br>
              <a:rPr lang="en-US" sz="2000" dirty="0" smtClean="0"/>
            </a:br>
            <a:r>
              <a:rPr lang="en-US" sz="2000" dirty="0" smtClean="0"/>
              <a:t>     Bank Statement, includes credit card statements, mortgage statements and retail</a:t>
            </a:r>
            <a:br>
              <a:rPr lang="en-US" sz="2000" dirty="0" smtClean="0"/>
            </a:br>
            <a:r>
              <a:rPr lang="en-US" sz="2000" dirty="0" smtClean="0"/>
              <a:t>     credit card statements.</a:t>
            </a:r>
            <a:br>
              <a:rPr lang="en-US" sz="2000" dirty="0" smtClean="0"/>
            </a:br>
            <a:r>
              <a:rPr lang="en-US" sz="2000" dirty="0" smtClean="0"/>
              <a:t>     Pay check or pay stub, including direct deposit documents</a:t>
            </a:r>
            <a:br>
              <a:rPr lang="en-US" sz="2000" dirty="0" smtClean="0"/>
            </a:br>
            <a:r>
              <a:rPr lang="en-US" sz="2000" dirty="0" smtClean="0"/>
              <a:t>     University, college or tech college with a photo</a:t>
            </a:r>
            <a:br>
              <a:rPr lang="en-US" sz="2000" dirty="0" smtClean="0"/>
            </a:br>
            <a:r>
              <a:rPr lang="en-US" sz="2000" dirty="0" smtClean="0"/>
              <a:t>     A letter on public or private social service agency letterhead identifying a</a:t>
            </a:r>
            <a:br>
              <a:rPr lang="en-US" sz="2000" dirty="0" smtClean="0"/>
            </a:br>
            <a:r>
              <a:rPr lang="en-US" sz="2000" dirty="0" smtClean="0"/>
              <a:t>     homeless voter</a:t>
            </a:r>
            <a:br>
              <a:rPr lang="en-US" sz="2000" dirty="0" smtClean="0"/>
            </a:br>
            <a:r>
              <a:rPr lang="en-US" sz="2000" dirty="0" smtClean="0"/>
              <a:t>     A contract or intake document prepared by a residential care facility that specifies</a:t>
            </a:r>
            <a:br>
              <a:rPr lang="en-US" sz="2000" dirty="0" smtClean="0"/>
            </a:br>
            <a:r>
              <a:rPr lang="en-US" sz="2000" dirty="0" smtClean="0"/>
              <a:t>     that the occupant currently resides there.</a:t>
            </a:r>
            <a:r>
              <a:rPr lang="en-US" dirty="0" smtClean="0"/>
              <a:t/>
            </a:r>
            <a:br>
              <a:rPr lang="en-US" dirty="0" smtClean="0"/>
            </a:br>
            <a:endParaRPr lang="en-US" dirty="0" smtClean="0"/>
          </a:p>
        </p:txBody>
      </p:sp>
    </p:spTree>
    <p:extLst>
      <p:ext uri="{BB962C8B-B14F-4D97-AF65-F5344CB8AC3E}">
        <p14:creationId xmlns:p14="http://schemas.microsoft.com/office/powerpoint/2010/main" val="338459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96293" y="144855"/>
            <a:ext cx="9904490" cy="5151421"/>
          </a:xfrm>
          <a:prstGeom prst="rect">
            <a:avLst/>
          </a:prstGeom>
          <a:ln w="76200">
            <a:solidFill>
              <a:schemeClr val="tx1"/>
            </a:solidFill>
          </a:ln>
        </p:spPr>
      </p:pic>
      <p:sp>
        <p:nvSpPr>
          <p:cNvPr id="6" name="TextBox 5"/>
          <p:cNvSpPr txBox="1"/>
          <p:nvPr/>
        </p:nvSpPr>
        <p:spPr>
          <a:xfrm>
            <a:off x="751438" y="5522614"/>
            <a:ext cx="10139881" cy="923330"/>
          </a:xfrm>
          <a:prstGeom prst="rect">
            <a:avLst/>
          </a:prstGeom>
          <a:noFill/>
        </p:spPr>
        <p:txBody>
          <a:bodyPr wrap="square" rtlCol="0">
            <a:spAutoFit/>
          </a:bodyPr>
          <a:lstStyle/>
          <a:p>
            <a:r>
              <a:rPr lang="en-US" b="1" dirty="0" smtClean="0"/>
              <a:t>Note:  </a:t>
            </a:r>
            <a:r>
              <a:rPr lang="en-US" dirty="0" smtClean="0">
                <a:solidFill>
                  <a:srgbClr val="FF0000"/>
                </a:solidFill>
              </a:rPr>
              <a:t>March 29, 2024 is Good Friday.  Municipal Clerk’s will need to be available until 5:00pm for in-person absentee voting.  A note can be placed on the Town Hall door with contact information. Type E published.</a:t>
            </a:r>
            <a:endParaRPr lang="en-US" dirty="0">
              <a:solidFill>
                <a:srgbClr val="FF0000"/>
              </a:solidFill>
            </a:endParaRPr>
          </a:p>
        </p:txBody>
      </p:sp>
    </p:spTree>
    <p:extLst>
      <p:ext uri="{BB962C8B-B14F-4D97-AF65-F5344CB8AC3E}">
        <p14:creationId xmlns:p14="http://schemas.microsoft.com/office/powerpoint/2010/main" val="3833645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8598" y="90052"/>
            <a:ext cx="8279252" cy="6539348"/>
          </a:xfrm>
          <a:prstGeom prst="rect">
            <a:avLst/>
          </a:prstGeom>
        </p:spPr>
      </p:pic>
    </p:spTree>
    <p:extLst>
      <p:ext uri="{BB962C8B-B14F-4D97-AF65-F5344CB8AC3E}">
        <p14:creationId xmlns:p14="http://schemas.microsoft.com/office/powerpoint/2010/main" val="4068494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444"/>
            <a:ext cx="8596668" cy="1056322"/>
          </a:xfrm>
        </p:spPr>
        <p:txBody>
          <a:bodyPr>
            <a:normAutofit fontScale="90000"/>
          </a:bodyPr>
          <a:lstStyle/>
          <a:p>
            <a:pPr algn="ctr"/>
            <a:r>
              <a:rPr lang="en-US" dirty="0" smtClean="0"/>
              <a:t>DECIDE ON DESIGNING A SYSTEM FOR ISSUING VOTER NUMBERS AND BALLOTS</a:t>
            </a:r>
            <a:endParaRPr lang="en-US" dirty="0"/>
          </a:p>
        </p:txBody>
      </p:sp>
      <p:sp>
        <p:nvSpPr>
          <p:cNvPr id="3" name="Content Placeholder 2"/>
          <p:cNvSpPr>
            <a:spLocks noGrp="1"/>
          </p:cNvSpPr>
          <p:nvPr>
            <p:ph idx="1"/>
          </p:nvPr>
        </p:nvSpPr>
        <p:spPr>
          <a:xfrm>
            <a:off x="677334" y="1300766"/>
            <a:ext cx="5981043" cy="5074275"/>
          </a:xfrm>
        </p:spPr>
        <p:txBody>
          <a:bodyPr>
            <a:noAutofit/>
          </a:bodyPr>
          <a:lstStyle/>
          <a:p>
            <a:r>
              <a:rPr lang="en-US" sz="2400" dirty="0" smtClean="0"/>
              <a:t>Ask the voter for their name and address.</a:t>
            </a:r>
          </a:p>
          <a:p>
            <a:r>
              <a:rPr lang="en-US" sz="2400" dirty="0" smtClean="0"/>
              <a:t>When found on the poll list, have the voter sign, then issue a number card.</a:t>
            </a:r>
          </a:p>
          <a:p>
            <a:r>
              <a:rPr lang="en-US" sz="2400" dirty="0" smtClean="0"/>
              <a:t>Have the voter hand the inspector on the second poll list their name and number card.  Once n umber is recorded on second list, retrieve the used number card and issue the voter a ballot.</a:t>
            </a:r>
          </a:p>
          <a:p>
            <a:r>
              <a:rPr lang="en-US" sz="2400" dirty="0" smtClean="0"/>
              <a:t>Record the voter’s initials next to the number they are issued.</a:t>
            </a:r>
            <a:endParaRPr lang="en-US" sz="2400" dirty="0"/>
          </a:p>
        </p:txBody>
      </p:sp>
      <p:pic>
        <p:nvPicPr>
          <p:cNvPr id="4" name="Picture 3"/>
          <p:cNvPicPr>
            <a:picLocks noChangeAspect="1"/>
          </p:cNvPicPr>
          <p:nvPr/>
        </p:nvPicPr>
        <p:blipFill>
          <a:blip r:embed="rId3"/>
          <a:stretch>
            <a:fillRect/>
          </a:stretch>
        </p:blipFill>
        <p:spPr>
          <a:xfrm>
            <a:off x="7762165" y="1620069"/>
            <a:ext cx="3585914" cy="4290816"/>
          </a:xfrm>
          <a:prstGeom prst="rect">
            <a:avLst/>
          </a:prstGeom>
        </p:spPr>
      </p:pic>
    </p:spTree>
    <p:extLst>
      <p:ext uri="{BB962C8B-B14F-4D97-AF65-F5344CB8AC3E}">
        <p14:creationId xmlns:p14="http://schemas.microsoft.com/office/powerpoint/2010/main" val="1501245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699"/>
            <a:ext cx="8596668" cy="695459"/>
          </a:xfrm>
        </p:spPr>
        <p:txBody>
          <a:bodyPr/>
          <a:lstStyle/>
          <a:p>
            <a:pPr algn="ctr"/>
            <a:r>
              <a:rPr lang="en-US" dirty="0" smtClean="0"/>
              <a:t>POLL LIST</a:t>
            </a:r>
            <a:endParaRPr lang="en-US" dirty="0"/>
          </a:p>
        </p:txBody>
      </p:sp>
      <p:sp>
        <p:nvSpPr>
          <p:cNvPr id="3" name="Content Placeholder 2"/>
          <p:cNvSpPr>
            <a:spLocks noGrp="1"/>
          </p:cNvSpPr>
          <p:nvPr>
            <p:ph idx="1"/>
          </p:nvPr>
        </p:nvSpPr>
        <p:spPr>
          <a:xfrm>
            <a:off x="-1" y="837128"/>
            <a:ext cx="6369497" cy="5859886"/>
          </a:xfrm>
        </p:spPr>
        <p:txBody>
          <a:bodyPr>
            <a:normAutofit fontScale="92500" lnSpcReduction="10000"/>
          </a:bodyPr>
          <a:lstStyle/>
          <a:p>
            <a:r>
              <a:rPr lang="en-US" dirty="0" smtClean="0"/>
              <a:t>The Clerk should prepare the poll book by updating the supplemental list and indicating ABS voter with a </a:t>
            </a:r>
            <a:r>
              <a:rPr lang="en-US" dirty="0" smtClean="0">
                <a:solidFill>
                  <a:schemeClr val="accent4"/>
                </a:solidFill>
              </a:rPr>
              <a:t>green</a:t>
            </a:r>
            <a:r>
              <a:rPr lang="en-US" dirty="0" smtClean="0"/>
              <a:t> marker or pen.</a:t>
            </a:r>
          </a:p>
          <a:p>
            <a:r>
              <a:rPr lang="en-US" dirty="0" smtClean="0"/>
              <a:t>Notes may be made next to the voter names but change of name and change of address absolutely require a voter to update their registration by filling out a new EL-131 Voter Registration Form.</a:t>
            </a:r>
          </a:p>
          <a:p>
            <a:r>
              <a:rPr lang="en-US" dirty="0" smtClean="0"/>
              <a:t>Compare poll lists often to ensure both books are on the same voter number.</a:t>
            </a:r>
          </a:p>
          <a:p>
            <a:r>
              <a:rPr lang="en-US" dirty="0" smtClean="0"/>
              <a:t>All references of ABS (Absentee) voter numbers should be in </a:t>
            </a:r>
            <a:r>
              <a:rPr lang="en-US" dirty="0" smtClean="0">
                <a:solidFill>
                  <a:srgbClr val="FF0000"/>
                </a:solidFill>
              </a:rPr>
              <a:t>red</a:t>
            </a:r>
            <a:r>
              <a:rPr lang="en-US" dirty="0" smtClean="0"/>
              <a:t> with the letter A in front.</a:t>
            </a:r>
          </a:p>
          <a:p>
            <a:r>
              <a:rPr lang="en-US" dirty="0" smtClean="0"/>
              <a:t>Circle the last voter number in</a:t>
            </a:r>
            <a:r>
              <a:rPr lang="en-US" dirty="0" smtClean="0">
                <a:solidFill>
                  <a:srgbClr val="FF0000"/>
                </a:solidFill>
              </a:rPr>
              <a:t> red </a:t>
            </a:r>
            <a:r>
              <a:rPr lang="en-US" dirty="0" smtClean="0"/>
              <a:t>and record the page number on the certification page.  (First page of the Poll Book)</a:t>
            </a:r>
          </a:p>
          <a:p>
            <a:r>
              <a:rPr lang="en-US" dirty="0" smtClean="0"/>
              <a:t>Also include on the certification the total number of absentee voters and the number of absentee ballots counted.  </a:t>
            </a:r>
          </a:p>
          <a:p>
            <a:r>
              <a:rPr lang="en-US" dirty="0" smtClean="0"/>
              <a:t>Municipalities with multiple wards and ballots may choose to color coordinate poll books with ballots to ensure poll workers are issuing the correct ballot.</a:t>
            </a:r>
          </a:p>
          <a:p>
            <a:pPr marL="0" indent="0">
              <a:buNone/>
            </a:pPr>
            <a:endParaRPr lang="en-US" dirty="0"/>
          </a:p>
        </p:txBody>
      </p:sp>
      <p:pic>
        <p:nvPicPr>
          <p:cNvPr id="5" name="Picture 4"/>
          <p:cNvPicPr>
            <a:picLocks noChangeAspect="1"/>
          </p:cNvPicPr>
          <p:nvPr/>
        </p:nvPicPr>
        <p:blipFill>
          <a:blip r:embed="rId3"/>
          <a:stretch>
            <a:fillRect/>
          </a:stretch>
        </p:blipFill>
        <p:spPr>
          <a:xfrm>
            <a:off x="6474531" y="244700"/>
            <a:ext cx="5451306" cy="6452314"/>
          </a:xfrm>
          <a:prstGeom prst="rect">
            <a:avLst/>
          </a:prstGeom>
        </p:spPr>
      </p:pic>
    </p:spTree>
    <p:extLst>
      <p:ext uri="{BB962C8B-B14F-4D97-AF65-F5344CB8AC3E}">
        <p14:creationId xmlns:p14="http://schemas.microsoft.com/office/powerpoint/2010/main" val="3402228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7695"/>
            <a:ext cx="8596668" cy="624689"/>
          </a:xfrm>
        </p:spPr>
        <p:txBody>
          <a:bodyPr>
            <a:normAutofit fontScale="90000"/>
          </a:bodyPr>
          <a:lstStyle/>
          <a:p>
            <a:pPr algn="ctr"/>
            <a:r>
              <a:rPr lang="en-US" dirty="0" smtClean="0"/>
              <a:t>INELIGIBLE VOTER LIST</a:t>
            </a:r>
            <a:endParaRPr lang="en-US" dirty="0"/>
          </a:p>
        </p:txBody>
      </p:sp>
      <p:sp>
        <p:nvSpPr>
          <p:cNvPr id="3" name="Content Placeholder 2"/>
          <p:cNvSpPr>
            <a:spLocks noGrp="1"/>
          </p:cNvSpPr>
          <p:nvPr>
            <p:ph idx="1"/>
          </p:nvPr>
        </p:nvSpPr>
        <p:spPr>
          <a:xfrm>
            <a:off x="677333" y="742385"/>
            <a:ext cx="9064195" cy="5785164"/>
          </a:xfrm>
        </p:spPr>
        <p:txBody>
          <a:bodyPr>
            <a:normAutofit/>
          </a:bodyPr>
          <a:lstStyle/>
          <a:p>
            <a:pPr>
              <a:lnSpc>
                <a:spcPct val="90000"/>
              </a:lnSpc>
            </a:pPr>
            <a:r>
              <a:rPr lang="en-US" altLang="en-US" dirty="0">
                <a:latin typeface="Arial" panose="020B0604020202020204" pitchFamily="34" charset="0"/>
              </a:rPr>
              <a:t>Each polling place must have a list of ineligible voters.  The list is generated by the state Department of Corrections and lists individuals in the municipality or county who are currently out of prison and still completing the terms of their felony sentence.  They are </a:t>
            </a:r>
            <a:r>
              <a:rPr lang="en-US" altLang="en-US" b="1" dirty="0">
                <a:latin typeface="Arial" panose="020B0604020202020204" pitchFamily="34" charset="0"/>
              </a:rPr>
              <a:t>not</a:t>
            </a:r>
            <a:r>
              <a:rPr lang="en-US" altLang="en-US" dirty="0">
                <a:latin typeface="Arial" panose="020B0604020202020204" pitchFamily="34" charset="0"/>
              </a:rPr>
              <a:t> eligible to vote.  </a:t>
            </a:r>
          </a:p>
          <a:p>
            <a:pPr>
              <a:lnSpc>
                <a:spcPct val="90000"/>
              </a:lnSpc>
            </a:pPr>
            <a:r>
              <a:rPr lang="en-US" altLang="en-US" dirty="0" smtClean="0">
                <a:latin typeface="Arial" panose="020B0604020202020204" pitchFamily="34" charset="0"/>
              </a:rPr>
              <a:t>Election </a:t>
            </a:r>
            <a:r>
              <a:rPr lang="en-US" altLang="en-US" dirty="0">
                <a:latin typeface="Arial" panose="020B0604020202020204" pitchFamily="34" charset="0"/>
              </a:rPr>
              <a:t>official must review the ineligible voting list for all election day registrations and absentee ballots before they are processed to confirm that the voter is eligible to vote.</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voter’s name appears on the list and the voter indicates that they should be eligible to vote, contact the Wisconsin Elections Commission to verify the voter’s current status.  </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voter is confirmed eligible to vote, indicate their status on the EL-131 voter registration application, by writing “eligible to voter per DOC.”  </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voter is confirmed ineligible to vote, issue the ineligible voter information sheet, EL-119,  and mark the voter registration application, “ineligible to vote per DOC.”  If voter wishes to vote, the inspectors should challenge the ballot and follow the challenged ballot procedure.</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inspectors are unable to contact the WEC, and the voter wishes to vote, the inspectors should challenge the ballot.  </a:t>
            </a:r>
          </a:p>
          <a:p>
            <a:pPr marL="0" indent="0">
              <a:buNone/>
            </a:pPr>
            <a:r>
              <a:rPr lang="en-US" dirty="0" smtClean="0">
                <a:solidFill>
                  <a:srgbClr val="FF0000"/>
                </a:solidFill>
              </a:rPr>
              <a:t>Handout #6  Ineligible Voter Information Sheet (EL-119)</a:t>
            </a:r>
            <a:endParaRPr lang="en-US" dirty="0">
              <a:solidFill>
                <a:srgbClr val="FF0000"/>
              </a:solidFill>
            </a:endParaRPr>
          </a:p>
        </p:txBody>
      </p:sp>
    </p:spTree>
    <p:extLst>
      <p:ext uri="{BB962C8B-B14F-4D97-AF65-F5344CB8AC3E}">
        <p14:creationId xmlns:p14="http://schemas.microsoft.com/office/powerpoint/2010/main" val="2902219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9712"/>
            <a:ext cx="8596668" cy="669956"/>
          </a:xfrm>
        </p:spPr>
        <p:txBody>
          <a:bodyPr>
            <a:normAutofit/>
          </a:bodyPr>
          <a:lstStyle/>
          <a:p>
            <a:pPr algn="ctr"/>
            <a:r>
              <a:rPr lang="en-US" dirty="0" smtClean="0"/>
              <a:t>CONFIDENTIAL VOTERS</a:t>
            </a:r>
            <a:endParaRPr lang="en-US" dirty="0"/>
          </a:p>
        </p:txBody>
      </p:sp>
      <p:sp>
        <p:nvSpPr>
          <p:cNvPr id="3" name="Content Placeholder 2"/>
          <p:cNvSpPr>
            <a:spLocks noGrp="1"/>
          </p:cNvSpPr>
          <p:nvPr>
            <p:ph idx="1"/>
          </p:nvPr>
        </p:nvSpPr>
        <p:spPr>
          <a:xfrm>
            <a:off x="99588" y="959669"/>
            <a:ext cx="5232903" cy="5585986"/>
          </a:xfrm>
        </p:spPr>
        <p:txBody>
          <a:bodyPr>
            <a:normAutofit fontScale="85000" lnSpcReduction="20000"/>
          </a:bodyPr>
          <a:lstStyle/>
          <a:p>
            <a:pPr>
              <a:defRPr/>
            </a:pPr>
            <a:r>
              <a:rPr lang="en-US" altLang="en-US" dirty="0">
                <a:latin typeface="Arial" panose="020B0604020202020204" pitchFamily="34" charset="0"/>
              </a:rPr>
              <a:t>Confidential electors will present an Identification Card for protected individuals issued by the municipal clerk instead of announcing their name to the election inspectors managing the poll lists.</a:t>
            </a:r>
          </a:p>
          <a:p>
            <a:pPr>
              <a:defRPr/>
            </a:pPr>
            <a:endParaRPr lang="en-US" altLang="en-US" sz="500" dirty="0">
              <a:latin typeface="Arial" panose="020B0604020202020204" pitchFamily="34" charset="0"/>
            </a:endParaRPr>
          </a:p>
          <a:p>
            <a:pPr marL="217224" indent="-217224">
              <a:lnSpc>
                <a:spcPct val="80000"/>
              </a:lnSpc>
              <a:defRPr/>
            </a:pPr>
            <a:r>
              <a:rPr lang="en-US" altLang="en-US" dirty="0">
                <a:latin typeface="Arial" panose="020B0604020202020204" pitchFamily="34" charset="0"/>
              </a:rPr>
              <a:t>Confidential Electors who are victims of domestic abuse, sexual assault or stalking have the option to be listed confidentially on poll lists. An individual is eligible if he or she:</a:t>
            </a:r>
          </a:p>
          <a:p>
            <a:pPr marL="657789" lvl="1" indent="-217224">
              <a:buFontTx/>
              <a:buAutoNum type="alphaLcPeriod"/>
              <a:defRPr/>
            </a:pPr>
            <a:r>
              <a:rPr lang="en-US" altLang="en-US" dirty="0">
                <a:latin typeface="Arial" panose="020B0604020202020204" pitchFamily="34" charset="0"/>
              </a:rPr>
              <a:t>Has been granted a protective order that is in effect;</a:t>
            </a:r>
          </a:p>
          <a:p>
            <a:pPr marL="657789" lvl="1" indent="-217224">
              <a:buFontTx/>
              <a:buAutoNum type="alphaLcPeriod"/>
              <a:defRPr/>
            </a:pPr>
            <a:r>
              <a:rPr lang="en-US" altLang="en-US" dirty="0">
                <a:latin typeface="Arial" panose="020B0604020202020204" pitchFamily="34" charset="0"/>
              </a:rPr>
              <a:t>Has an Affidavit of Sheriff or Chief of Police (EL-147) which is signed by a sheriff, chief of police, or district attorney and verifies that the individual was a victim and continues to be threatened;</a:t>
            </a:r>
          </a:p>
          <a:p>
            <a:pPr marL="657789" lvl="1" indent="-217224">
              <a:buFontTx/>
              <a:buAutoNum type="alphaLcPeriod"/>
              <a:defRPr/>
            </a:pPr>
            <a:r>
              <a:rPr lang="en-US" altLang="en-US" dirty="0">
                <a:latin typeface="Arial" panose="020B0604020202020204" pitchFamily="34" charset="0"/>
              </a:rPr>
              <a:t>Resides in a shelter and provides a signed statement from the operator;</a:t>
            </a:r>
          </a:p>
          <a:p>
            <a:pPr marL="657789" lvl="1" indent="-217224">
              <a:buFontTx/>
              <a:buAutoNum type="alphaLcPeriod"/>
              <a:defRPr/>
            </a:pPr>
            <a:r>
              <a:rPr lang="en-US" altLang="en-US" dirty="0">
                <a:latin typeface="Arial" panose="020B0604020202020204" pitchFamily="34" charset="0"/>
              </a:rPr>
              <a:t>Or, the individual submits a statement signed by an authorized representative of a domestic abuse or sexual assault victim service provider.</a:t>
            </a:r>
          </a:p>
          <a:p>
            <a:pPr marL="657789" lvl="1" indent="-217224">
              <a:buFontTx/>
              <a:buAutoNum type="alphaLcPeriod"/>
              <a:defRPr/>
            </a:pPr>
            <a:r>
              <a:rPr lang="en-US" altLang="en-US" dirty="0">
                <a:latin typeface="Arial" panose="020B0604020202020204" pitchFamily="34" charset="0"/>
              </a:rPr>
              <a:t>Confirmation from the Department of Justice that the requester is a participant of the Safe at Home program.</a:t>
            </a:r>
          </a:p>
          <a:p>
            <a:pPr marL="657789" lvl="1" indent="-217224">
              <a:lnSpc>
                <a:spcPct val="80000"/>
              </a:lnSpc>
              <a:buFontTx/>
              <a:buAutoNum type="alphaLcPeriod"/>
              <a:defRPr/>
            </a:pPr>
            <a:endParaRPr lang="en-US" altLang="en-US" dirty="0">
              <a:latin typeface="Arial" panose="020B0604020202020204" pitchFamily="34" charset="0"/>
            </a:endParaRPr>
          </a:p>
          <a:p>
            <a:pPr>
              <a:lnSpc>
                <a:spcPct val="80000"/>
              </a:lnSpc>
              <a:defRPr/>
            </a:pPr>
            <a:r>
              <a:rPr lang="en-US" altLang="en-US" dirty="0">
                <a:latin typeface="Arial" panose="020B0604020202020204" pitchFamily="34" charset="0"/>
              </a:rPr>
              <a:t>Confidential electors do not have to provide proof of identification, but must still sign the poll list in the confidential elector section, located at the back of the poll list.  This section of the poll list is not open to public inspection.  </a:t>
            </a:r>
          </a:p>
          <a:p>
            <a:pPr marL="0" indent="0">
              <a:buNone/>
            </a:pPr>
            <a:endParaRPr lang="en-US" dirty="0"/>
          </a:p>
        </p:txBody>
      </p:sp>
      <p:pic>
        <p:nvPicPr>
          <p:cNvPr id="4" name="Picture 3"/>
          <p:cNvPicPr>
            <a:picLocks noChangeAspect="1"/>
          </p:cNvPicPr>
          <p:nvPr/>
        </p:nvPicPr>
        <p:blipFill>
          <a:blip r:embed="rId3"/>
          <a:stretch>
            <a:fillRect/>
          </a:stretch>
        </p:blipFill>
        <p:spPr>
          <a:xfrm>
            <a:off x="5758003" y="2160589"/>
            <a:ext cx="6159261" cy="3554411"/>
          </a:xfrm>
          <a:prstGeom prst="rect">
            <a:avLst/>
          </a:prstGeom>
          <a:solidFill>
            <a:srgbClr val="FFFFFF">
              <a:shade val="85000"/>
            </a:srgbClr>
          </a:solidFill>
          <a:ln w="190500" cap="rnd">
            <a:solidFill>
              <a:srgbClr val="FFFFFF"/>
            </a:solidFill>
          </a:ln>
          <a:effectLst>
            <a:outerShdw blurRad="50800" dist="38100" dir="5400000" algn="t"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0825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284"/>
            <a:ext cx="8596668" cy="543208"/>
          </a:xfrm>
        </p:spPr>
        <p:txBody>
          <a:bodyPr>
            <a:normAutofit fontScale="90000"/>
          </a:bodyPr>
          <a:lstStyle/>
          <a:p>
            <a:pPr algn="ctr"/>
            <a:r>
              <a:rPr lang="en-US" dirty="0" smtClean="0"/>
              <a:t>PROVISIONAL VOTING</a:t>
            </a:r>
            <a:endParaRPr lang="en-US" dirty="0"/>
          </a:p>
        </p:txBody>
      </p:sp>
      <p:sp>
        <p:nvSpPr>
          <p:cNvPr id="3" name="Content Placeholder 2"/>
          <p:cNvSpPr>
            <a:spLocks noGrp="1"/>
          </p:cNvSpPr>
          <p:nvPr>
            <p:ph idx="1"/>
          </p:nvPr>
        </p:nvSpPr>
        <p:spPr>
          <a:xfrm>
            <a:off x="190123" y="760492"/>
            <a:ext cx="9669101" cy="5703681"/>
          </a:xfrm>
        </p:spPr>
        <p:txBody>
          <a:bodyPr>
            <a:normAutofit lnSpcReduction="10000"/>
          </a:bodyPr>
          <a:lstStyle/>
          <a:p>
            <a:pPr marL="0" indent="0">
              <a:buNone/>
              <a:defRPr/>
            </a:pPr>
            <a:r>
              <a:rPr lang="en-US" altLang="en-US" dirty="0">
                <a:latin typeface="Arial" pitchFamily="34" charset="0"/>
              </a:rPr>
              <a:t>In Wisconsin, provisional voting can only occur at the polling place on Election Day in two situations: </a:t>
            </a:r>
          </a:p>
          <a:p>
            <a:pPr>
              <a:buAutoNum type="arabicPeriod"/>
              <a:defRPr/>
            </a:pPr>
            <a:r>
              <a:rPr lang="en-US" altLang="en-US" dirty="0" smtClean="0">
                <a:latin typeface="Arial" pitchFamily="34" charset="0"/>
              </a:rPr>
              <a:t>A </a:t>
            </a:r>
            <a:r>
              <a:rPr lang="en-US" altLang="en-US" dirty="0">
                <a:latin typeface="Arial" pitchFamily="34" charset="0"/>
              </a:rPr>
              <a:t>voter who registers on </a:t>
            </a:r>
            <a:r>
              <a:rPr lang="en-US" altLang="en-US" b="1" dirty="0">
                <a:latin typeface="Arial" pitchFamily="34" charset="0"/>
              </a:rPr>
              <a:t>Election Day, </a:t>
            </a:r>
            <a:r>
              <a:rPr lang="en-US" altLang="en-US" dirty="0">
                <a:latin typeface="Arial" pitchFamily="34" charset="0"/>
              </a:rPr>
              <a:t>has a current and valid Wisconsin driver’s license or state-issued ID card, but is unwilling or unable to provide the number may vote provisionally.  </a:t>
            </a:r>
            <a:endParaRPr lang="en-US" altLang="en-US" dirty="0" smtClean="0">
              <a:latin typeface="Arial" pitchFamily="34" charset="0"/>
            </a:endParaRPr>
          </a:p>
          <a:p>
            <a:pPr>
              <a:buAutoNum type="arabicPeriod"/>
              <a:defRPr/>
            </a:pPr>
            <a:r>
              <a:rPr lang="en-US" altLang="en-US" dirty="0" smtClean="0">
                <a:latin typeface="Arial" pitchFamily="34" charset="0"/>
              </a:rPr>
              <a:t>A </a:t>
            </a:r>
            <a:r>
              <a:rPr lang="en-US" altLang="en-US" dirty="0">
                <a:latin typeface="Arial" pitchFamily="34" charset="0"/>
              </a:rPr>
              <a:t>registered voter who is unable or unwilling to provide acceptable proof of identification when required may vote provisionally.  </a:t>
            </a:r>
            <a:endParaRPr lang="en-US" altLang="en-US" dirty="0" smtClean="0">
              <a:latin typeface="Arial" pitchFamily="34" charset="0"/>
            </a:endParaRPr>
          </a:p>
          <a:p>
            <a:pPr marL="342835" indent="0">
              <a:lnSpc>
                <a:spcPct val="80000"/>
              </a:lnSpc>
              <a:buNone/>
              <a:defRPr/>
            </a:pPr>
            <a:endParaRPr lang="en-US" altLang="en-US" b="1" dirty="0">
              <a:latin typeface="Arial" pitchFamily="34" charset="0"/>
            </a:endParaRPr>
          </a:p>
          <a:p>
            <a:r>
              <a:rPr lang="en-US" dirty="0" smtClean="0"/>
              <a:t>The voter fills out the provisional voting certificate envelope, the EL-123.</a:t>
            </a:r>
          </a:p>
          <a:p>
            <a:r>
              <a:rPr lang="en-US" dirty="0" smtClean="0"/>
              <a:t>The election inspectors completes filling out the envelope by indicating which pieces of information are missing.</a:t>
            </a:r>
          </a:p>
          <a:p>
            <a:r>
              <a:rPr lang="en-US" dirty="0" smtClean="0"/>
              <a:t>The inspector issues a provisional voter number, a sequential number starting labeled PV#1, PV#2 and so on.</a:t>
            </a:r>
          </a:p>
          <a:p>
            <a:r>
              <a:rPr lang="en-US" dirty="0" smtClean="0"/>
              <a:t>This number is recorded on the poll list, the back of the voter’s ballot, on the provisional voter information sheet, the Inspectors’ Statement, the provisional voting certificate envelope and on the provisional voting report.</a:t>
            </a:r>
          </a:p>
          <a:p>
            <a:r>
              <a:rPr lang="en-US" dirty="0" smtClean="0"/>
              <a:t>The voter votes the ballot and seals it inside the envelope.</a:t>
            </a:r>
          </a:p>
        </p:txBody>
      </p:sp>
    </p:spTree>
    <p:extLst>
      <p:ext uri="{BB962C8B-B14F-4D97-AF65-F5344CB8AC3E}">
        <p14:creationId xmlns:p14="http://schemas.microsoft.com/office/powerpoint/2010/main" val="1948520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2550"/>
            <a:ext cx="8596668" cy="679010"/>
          </a:xfrm>
        </p:spPr>
        <p:txBody>
          <a:bodyPr/>
          <a:lstStyle/>
          <a:p>
            <a:pPr algn="ctr"/>
            <a:r>
              <a:rPr lang="en-US" dirty="0" smtClean="0"/>
              <a:t>PROVISIONAL VOTING (CONT.)</a:t>
            </a:r>
            <a:endParaRPr lang="en-US" dirty="0"/>
          </a:p>
        </p:txBody>
      </p:sp>
      <p:sp>
        <p:nvSpPr>
          <p:cNvPr id="3" name="Content Placeholder 2"/>
          <p:cNvSpPr>
            <a:spLocks noGrp="1"/>
          </p:cNvSpPr>
          <p:nvPr>
            <p:ph idx="1"/>
          </p:nvPr>
        </p:nvSpPr>
        <p:spPr>
          <a:xfrm>
            <a:off x="344032" y="1032095"/>
            <a:ext cx="9316016" cy="5459240"/>
          </a:xfrm>
        </p:spPr>
        <p:txBody>
          <a:bodyPr/>
          <a:lstStyle/>
          <a:p>
            <a:r>
              <a:rPr lang="en-US" dirty="0" smtClean="0"/>
              <a:t>The inspector should hand the voter the Provisional Voter information sheet.  The information sheet explains that vote will not be counted unless the missing information is provided to the municipal clerk by 4pm the Friday following the election.</a:t>
            </a:r>
          </a:p>
          <a:p>
            <a:r>
              <a:rPr lang="en-US" dirty="0" smtClean="0"/>
              <a:t>The voter may also bring the missing information to the polling place by 8pm. Election Day.</a:t>
            </a:r>
          </a:p>
          <a:p>
            <a:r>
              <a:rPr lang="en-US" dirty="0" smtClean="0"/>
              <a:t>The inspector will put the sealed envelope into the Inspector’s Certificate for Provisional Ballots Envelope.</a:t>
            </a:r>
          </a:p>
          <a:p>
            <a:r>
              <a:rPr lang="en-US" dirty="0" smtClean="0"/>
              <a:t>The incident is recorded on the Inspectors’ Statement.</a:t>
            </a:r>
          </a:p>
          <a:p>
            <a:r>
              <a:rPr lang="en-US" dirty="0" smtClean="0"/>
              <a:t>Inspectors will record all of the relevant information about provisional voters on the “Provisional Ballot Reporting Form (EL-123r)”.  Name, Date of Birth, Address, PV#, if they voted absentee or in-person and reason for issued provisional ballot.</a:t>
            </a:r>
          </a:p>
          <a:p>
            <a:r>
              <a:rPr lang="en-US" dirty="0" smtClean="0"/>
              <a:t>If the voter returns on Election Day with the missing information, the inspector should record the type of documentation provided by the voter, whether it was provided in-person, time, date initials of inspector and the voter number issued.</a:t>
            </a:r>
            <a:endParaRPr lang="en-US" dirty="0"/>
          </a:p>
        </p:txBody>
      </p:sp>
    </p:spTree>
    <p:extLst>
      <p:ext uri="{BB962C8B-B14F-4D97-AF65-F5344CB8AC3E}">
        <p14:creationId xmlns:p14="http://schemas.microsoft.com/office/powerpoint/2010/main" val="290047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700"/>
            <a:ext cx="8596668" cy="682580"/>
          </a:xfrm>
        </p:spPr>
        <p:txBody>
          <a:bodyPr/>
          <a:lstStyle/>
          <a:p>
            <a:pPr algn="ctr"/>
            <a:r>
              <a:rPr lang="en-US" dirty="0" smtClean="0"/>
              <a:t>ABSENTEE BALLOT LOG (EL-124)</a:t>
            </a:r>
            <a:endParaRPr lang="en-US" dirty="0"/>
          </a:p>
        </p:txBody>
      </p:sp>
      <p:sp>
        <p:nvSpPr>
          <p:cNvPr id="3" name="Content Placeholder 2"/>
          <p:cNvSpPr>
            <a:spLocks noGrp="1"/>
          </p:cNvSpPr>
          <p:nvPr>
            <p:ph idx="1"/>
          </p:nvPr>
        </p:nvSpPr>
        <p:spPr>
          <a:xfrm>
            <a:off x="206062" y="927278"/>
            <a:ext cx="5280338" cy="5817554"/>
          </a:xfrm>
        </p:spPr>
        <p:txBody>
          <a:bodyPr>
            <a:noAutofit/>
          </a:bodyPr>
          <a:lstStyle/>
          <a:p>
            <a:r>
              <a:rPr lang="en-US" sz="1600" dirty="0" smtClean="0"/>
              <a:t>If the log indicates the voter returned the absentee ballot, the voter may NOT vote at polling place.</a:t>
            </a:r>
          </a:p>
          <a:p>
            <a:r>
              <a:rPr lang="en-US" sz="1600" dirty="0" smtClean="0"/>
              <a:t>If the log indicates the ballot has not been returned ask if voter mailed or personally delivered to the clerk’s office?</a:t>
            </a:r>
          </a:p>
          <a:p>
            <a:pPr lvl="1"/>
            <a:r>
              <a:rPr lang="en-US" dirty="0" smtClean="0"/>
              <a:t>If yes – voter cannot vote</a:t>
            </a:r>
          </a:p>
          <a:p>
            <a:pPr lvl="1"/>
            <a:r>
              <a:rPr lang="en-US" dirty="0" smtClean="0"/>
              <a:t>If no – voter should be issued a ballot.</a:t>
            </a:r>
          </a:p>
          <a:p>
            <a:pPr lvl="1"/>
            <a:r>
              <a:rPr lang="en-US" dirty="0" smtClean="0"/>
              <a:t>If ballot is later received, process and “rejected” and notify clerk</a:t>
            </a:r>
          </a:p>
          <a:p>
            <a:r>
              <a:rPr lang="en-US" sz="1600" dirty="0" smtClean="0"/>
              <a:t>Always us the letter </a:t>
            </a:r>
            <a:r>
              <a:rPr lang="en-US" sz="1600" dirty="0" smtClean="0">
                <a:solidFill>
                  <a:srgbClr val="FF0000"/>
                </a:solidFill>
              </a:rPr>
              <a:t>“A” and red ink </a:t>
            </a:r>
            <a:r>
              <a:rPr lang="en-US" sz="1600" dirty="0" smtClean="0"/>
              <a:t>when referencing </a:t>
            </a:r>
            <a:r>
              <a:rPr lang="en-US" sz="1600" dirty="0" smtClean="0">
                <a:solidFill>
                  <a:srgbClr val="FF0000"/>
                </a:solidFill>
              </a:rPr>
              <a:t>Absentee (ABS) Voter Numbers</a:t>
            </a:r>
            <a:r>
              <a:rPr lang="en-US" sz="1600" dirty="0" smtClean="0"/>
              <a:t>.</a:t>
            </a:r>
          </a:p>
          <a:p>
            <a:r>
              <a:rPr lang="en-US" sz="1600" dirty="0" smtClean="0"/>
              <a:t>All Absentee Voters should be on the log and marked returned when returned.</a:t>
            </a:r>
          </a:p>
          <a:p>
            <a:r>
              <a:rPr lang="en-US" sz="1600" dirty="0" smtClean="0"/>
              <a:t>All counted Absentee Voters should have an </a:t>
            </a:r>
            <a:r>
              <a:rPr lang="en-US" sz="1600" dirty="0" smtClean="0">
                <a:solidFill>
                  <a:srgbClr val="FF0000"/>
                </a:solidFill>
              </a:rPr>
              <a:t>Absentee Number.</a:t>
            </a:r>
          </a:p>
          <a:p>
            <a:r>
              <a:rPr lang="en-US" sz="1600" dirty="0" smtClean="0"/>
              <a:t>Use the Incident Log to record if absentee ballots are remade/spoiled by inspector.</a:t>
            </a:r>
            <a:endParaRPr lang="en-US" sz="1600" dirty="0"/>
          </a:p>
        </p:txBody>
      </p:sp>
      <p:pic>
        <p:nvPicPr>
          <p:cNvPr id="5" name="Picture 4"/>
          <p:cNvPicPr>
            <a:picLocks noChangeAspect="1"/>
          </p:cNvPicPr>
          <p:nvPr/>
        </p:nvPicPr>
        <p:blipFill>
          <a:blip r:embed="rId3"/>
          <a:stretch>
            <a:fillRect/>
          </a:stretch>
        </p:blipFill>
        <p:spPr>
          <a:xfrm>
            <a:off x="5486400" y="927278"/>
            <a:ext cx="6495584" cy="5283399"/>
          </a:xfrm>
          <a:prstGeom prst="rect">
            <a:avLst/>
          </a:prstGeom>
        </p:spPr>
      </p:pic>
    </p:spTree>
    <p:extLst>
      <p:ext uri="{BB962C8B-B14F-4D97-AF65-F5344CB8AC3E}">
        <p14:creationId xmlns:p14="http://schemas.microsoft.com/office/powerpoint/2010/main" val="109040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3909"/>
            <a:ext cx="8596668" cy="651849"/>
          </a:xfrm>
        </p:spPr>
        <p:txBody>
          <a:bodyPr/>
          <a:lstStyle/>
          <a:p>
            <a:pPr algn="ctr"/>
            <a:r>
              <a:rPr lang="en-US" dirty="0" smtClean="0"/>
              <a:t>ASSISTING ELECTORS</a:t>
            </a:r>
            <a:endParaRPr lang="en-US" dirty="0"/>
          </a:p>
        </p:txBody>
      </p:sp>
      <p:sp>
        <p:nvSpPr>
          <p:cNvPr id="3" name="Content Placeholder 2"/>
          <p:cNvSpPr>
            <a:spLocks noGrp="1"/>
          </p:cNvSpPr>
          <p:nvPr>
            <p:ph idx="1"/>
          </p:nvPr>
        </p:nvSpPr>
        <p:spPr>
          <a:xfrm>
            <a:off x="217283" y="733331"/>
            <a:ext cx="9813957" cy="5758004"/>
          </a:xfrm>
        </p:spPr>
        <p:txBody>
          <a:bodyPr>
            <a:normAutofit lnSpcReduction="10000"/>
          </a:bodyPr>
          <a:lstStyle/>
          <a:p>
            <a:r>
              <a:rPr lang="en-US" dirty="0" smtClean="0"/>
              <a:t>If an elector informs the election inspector that he/she requires assistance marking his/her ballot, the election inspector should:</a:t>
            </a:r>
          </a:p>
          <a:p>
            <a:pPr lvl="1"/>
            <a:r>
              <a:rPr lang="en-US" dirty="0" smtClean="0"/>
              <a:t>Give the elector a voter number and issue them a ballot.</a:t>
            </a:r>
          </a:p>
          <a:p>
            <a:pPr lvl="1"/>
            <a:r>
              <a:rPr lang="en-US" dirty="0" smtClean="0"/>
              <a:t>The elector </a:t>
            </a:r>
            <a:r>
              <a:rPr lang="en-US" b="1" dirty="0" smtClean="0">
                <a:solidFill>
                  <a:srgbClr val="FF0000"/>
                </a:solidFill>
              </a:rPr>
              <a:t>“must” </a:t>
            </a:r>
            <a:r>
              <a:rPr lang="en-US" dirty="0" smtClean="0"/>
              <a:t>sign the poll list.</a:t>
            </a:r>
          </a:p>
          <a:p>
            <a:pPr lvl="2"/>
            <a:r>
              <a:rPr lang="en-US" dirty="0" smtClean="0"/>
              <a:t>If the elector cannot sign the poll list the election inspectors should write, </a:t>
            </a:r>
            <a:r>
              <a:rPr lang="en-US" b="1" dirty="0" smtClean="0">
                <a:solidFill>
                  <a:srgbClr val="FF0000"/>
                </a:solidFill>
              </a:rPr>
              <a:t>“Exempt by order of inspectors”</a:t>
            </a:r>
            <a:r>
              <a:rPr lang="en-US" b="1" dirty="0" smtClean="0"/>
              <a:t> </a:t>
            </a:r>
            <a:r>
              <a:rPr lang="en-US" dirty="0" smtClean="0"/>
              <a:t>in the signature line.</a:t>
            </a:r>
          </a:p>
          <a:p>
            <a:pPr lvl="2"/>
            <a:r>
              <a:rPr lang="en-US" dirty="0" smtClean="0"/>
              <a:t>Election inspectors should have signature guides and page magnifiers available for those electors who have difficulty seeing.</a:t>
            </a:r>
          </a:p>
          <a:p>
            <a:pPr lvl="1"/>
            <a:r>
              <a:rPr lang="en-US" dirty="0" smtClean="0"/>
              <a:t>Record the name and address of the person assisting the elector on the poll list.</a:t>
            </a:r>
          </a:p>
          <a:p>
            <a:pPr lvl="2"/>
            <a:r>
              <a:rPr lang="en-US" dirty="0" smtClean="0"/>
              <a:t>Electors may select any individual to assist them to cast their vote, including an election inspector.  </a:t>
            </a:r>
            <a:r>
              <a:rPr lang="en-US" b="1" u="sng" dirty="0" smtClean="0"/>
              <a:t>EXCEPTION</a:t>
            </a:r>
            <a:r>
              <a:rPr lang="en-US" dirty="0" smtClean="0"/>
              <a:t> The elector’s employer or an agent of labor organization that represents the elector may not assist the elector.</a:t>
            </a:r>
          </a:p>
          <a:p>
            <a:pPr lvl="2"/>
            <a:r>
              <a:rPr lang="en-US" dirty="0" smtClean="0"/>
              <a:t>The person assisting the elector does not have to be a qualified elector.</a:t>
            </a:r>
          </a:p>
          <a:p>
            <a:pPr lvl="1"/>
            <a:r>
              <a:rPr lang="en-US" dirty="0" smtClean="0"/>
              <a:t>A person who assists a voter </a:t>
            </a:r>
            <a:r>
              <a:rPr lang="en-US" b="1" dirty="0" smtClean="0"/>
              <a:t>must certify on the back of the ballot that it was marked with their assistance before depositing the ballot in the ballot box.  </a:t>
            </a:r>
            <a:r>
              <a:rPr lang="en-US" b="1" dirty="0" smtClean="0">
                <a:solidFill>
                  <a:srgbClr val="FF0000"/>
                </a:solidFill>
              </a:rPr>
              <a:t>This applies to the </a:t>
            </a:r>
            <a:r>
              <a:rPr lang="en-US" b="1" dirty="0" err="1" smtClean="0">
                <a:solidFill>
                  <a:srgbClr val="FF0000"/>
                </a:solidFill>
              </a:rPr>
              <a:t>ExpressVote</a:t>
            </a:r>
            <a:r>
              <a:rPr lang="en-US" b="1" dirty="0" smtClean="0">
                <a:solidFill>
                  <a:srgbClr val="FF0000"/>
                </a:solidFill>
              </a:rPr>
              <a:t> ballot as well.</a:t>
            </a:r>
          </a:p>
          <a:p>
            <a:pPr marL="457200" lvl="1" indent="0">
              <a:buNone/>
            </a:pPr>
            <a:r>
              <a:rPr lang="en-US" b="1" dirty="0" smtClean="0">
                <a:solidFill>
                  <a:srgbClr val="FF0000"/>
                </a:solidFill>
              </a:rPr>
              <a:t>NOTE:  If a voter changes their mind about voting on </a:t>
            </a:r>
            <a:r>
              <a:rPr lang="en-US" b="1" dirty="0" err="1" smtClean="0">
                <a:solidFill>
                  <a:srgbClr val="FF0000"/>
                </a:solidFill>
              </a:rPr>
              <a:t>ExpressVote</a:t>
            </a:r>
            <a:r>
              <a:rPr lang="en-US" b="1" dirty="0" smtClean="0">
                <a:solidFill>
                  <a:srgbClr val="FF0000"/>
                </a:solidFill>
              </a:rPr>
              <a:t> after an </a:t>
            </a:r>
            <a:r>
              <a:rPr lang="en-US" b="1" dirty="0" err="1" smtClean="0">
                <a:solidFill>
                  <a:srgbClr val="FF0000"/>
                </a:solidFill>
              </a:rPr>
              <a:t>ExpressVote</a:t>
            </a:r>
            <a:r>
              <a:rPr lang="en-US" b="1" dirty="0" smtClean="0">
                <a:solidFill>
                  <a:srgbClr val="FF0000"/>
                </a:solidFill>
              </a:rPr>
              <a:t> ballot has been issued, the ballot must be spoiled and documented on the incident report and a paper ballot issued.</a:t>
            </a:r>
            <a:endParaRPr lang="en-US" dirty="0" smtClean="0">
              <a:solidFill>
                <a:srgbClr val="FF0000"/>
              </a:solidFill>
            </a:endParaRPr>
          </a:p>
          <a:p>
            <a:pPr lvl="1"/>
            <a:r>
              <a:rPr lang="en-US" b="1" dirty="0" smtClean="0">
                <a:solidFill>
                  <a:srgbClr val="FF0000"/>
                </a:solidFill>
              </a:rPr>
              <a:t>This incident should be recorded on the </a:t>
            </a:r>
            <a:r>
              <a:rPr lang="en-US" b="1" u="sng" dirty="0" smtClean="0">
                <a:solidFill>
                  <a:srgbClr val="FF0000"/>
                </a:solidFill>
              </a:rPr>
              <a:t>Inspectors’ Statement (EL0104)</a:t>
            </a:r>
            <a:r>
              <a:rPr lang="en-US" b="1" dirty="0" smtClean="0">
                <a:solidFill>
                  <a:srgbClr val="FF0000"/>
                </a:solidFill>
              </a:rPr>
              <a:t>.</a:t>
            </a:r>
          </a:p>
        </p:txBody>
      </p:sp>
    </p:spTree>
    <p:extLst>
      <p:ext uri="{BB962C8B-B14F-4D97-AF65-F5344CB8AC3E}">
        <p14:creationId xmlns:p14="http://schemas.microsoft.com/office/powerpoint/2010/main" val="488551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4856"/>
            <a:ext cx="8596668" cy="615636"/>
          </a:xfrm>
        </p:spPr>
        <p:txBody>
          <a:bodyPr>
            <a:normAutofit fontScale="90000"/>
          </a:bodyPr>
          <a:lstStyle/>
          <a:p>
            <a:pPr algn="ctr"/>
            <a:r>
              <a:rPr lang="en-US" dirty="0" smtClean="0"/>
              <a:t>CURBSIDE VOTING</a:t>
            </a:r>
            <a:endParaRPr lang="en-US" dirty="0"/>
          </a:p>
        </p:txBody>
      </p:sp>
      <p:sp>
        <p:nvSpPr>
          <p:cNvPr id="3" name="Content Placeholder 2"/>
          <p:cNvSpPr>
            <a:spLocks noGrp="1"/>
          </p:cNvSpPr>
          <p:nvPr>
            <p:ph idx="1"/>
          </p:nvPr>
        </p:nvSpPr>
        <p:spPr>
          <a:xfrm>
            <a:off x="272955" y="655093"/>
            <a:ext cx="9376012" cy="5923128"/>
          </a:xfrm>
        </p:spPr>
        <p:txBody>
          <a:bodyPr>
            <a:normAutofit lnSpcReduction="10000"/>
          </a:bodyPr>
          <a:lstStyle/>
          <a:p>
            <a:pPr marL="0" indent="0">
              <a:buNone/>
            </a:pPr>
            <a:r>
              <a:rPr lang="en-US" dirty="0" smtClean="0"/>
              <a:t>The election inspectors announce in the polling place that an elector has requested a curbside ballot.  </a:t>
            </a:r>
          </a:p>
          <a:p>
            <a:pPr marL="0" indent="0">
              <a:buNone/>
            </a:pPr>
            <a:r>
              <a:rPr lang="en-US" dirty="0" smtClean="0"/>
              <a:t>Two inspectors go to the vehicle to view voter’s proof of identification.</a:t>
            </a:r>
          </a:p>
          <a:p>
            <a:pPr marL="0" indent="0">
              <a:buNone/>
            </a:pPr>
            <a:r>
              <a:rPr lang="en-US" dirty="0" smtClean="0"/>
              <a:t>If having two inspectors leave the polling areas would result in fewer than three inspectors at the polling area, voting must stop until they return.</a:t>
            </a:r>
          </a:p>
          <a:p>
            <a:pPr marL="0" indent="0">
              <a:buNone/>
            </a:pPr>
            <a:r>
              <a:rPr lang="en-US" dirty="0" smtClean="0"/>
              <a:t>Inspectors return to polling area and announce they are issuing a ballot to the voter.</a:t>
            </a:r>
          </a:p>
          <a:p>
            <a:pPr marL="0" indent="0">
              <a:buNone/>
            </a:pPr>
            <a:r>
              <a:rPr lang="en-US" dirty="0" smtClean="0"/>
              <a:t>If the voter is able to enter the polling place, curbside voting may not be used.</a:t>
            </a:r>
          </a:p>
          <a:p>
            <a:pPr marL="0" indent="0">
              <a:buNone/>
            </a:pPr>
            <a:r>
              <a:rPr lang="en-US" dirty="0" smtClean="0"/>
              <a:t>The voter is not required to sign the poll list.  A notation “Ballot received at poll entrance – “Exempt”. Is made in the signature line of he voter on the poll list.</a:t>
            </a:r>
          </a:p>
          <a:p>
            <a:pPr marL="0" indent="0">
              <a:buNone/>
            </a:pPr>
            <a:r>
              <a:rPr lang="en-US" dirty="0" smtClean="0"/>
              <a:t>Two inspectors initial the ballot. A voter number is issued and recorded in the voter lists.</a:t>
            </a:r>
          </a:p>
          <a:p>
            <a:pPr marL="0" indent="0">
              <a:buNone/>
            </a:pPr>
            <a:r>
              <a:rPr lang="en-US" dirty="0" smtClean="0"/>
              <a:t>The voter marks the ballot or has an assistor mark the ballot.  </a:t>
            </a:r>
            <a:r>
              <a:rPr lang="en-US" dirty="0" smtClean="0">
                <a:solidFill>
                  <a:srgbClr val="FF0000"/>
                </a:solidFill>
              </a:rPr>
              <a:t>(If assistor is used follow “Assisting Electors” guidelines).</a:t>
            </a:r>
          </a:p>
          <a:p>
            <a:pPr marL="0" indent="0">
              <a:buNone/>
            </a:pPr>
            <a:r>
              <a:rPr lang="en-US" dirty="0" smtClean="0"/>
              <a:t>Inspectors return to the voting area and announce “I have a ballot offered by voter and if anyone wishes to object the reception of ballot.</a:t>
            </a:r>
          </a:p>
          <a:p>
            <a:pPr marL="0" indent="0">
              <a:buNone/>
            </a:pPr>
            <a:r>
              <a:rPr lang="en-US" dirty="0" smtClean="0"/>
              <a:t>If objection is made follow “Challenging Electors” guidelines.  If no objection or after challenge is resolved, deposit in appropriate ballot box. </a:t>
            </a:r>
          </a:p>
          <a:p>
            <a:pPr marL="0" indent="0">
              <a:buNone/>
            </a:pPr>
            <a:r>
              <a:rPr lang="en-US" dirty="0" smtClean="0">
                <a:solidFill>
                  <a:srgbClr val="FF0000"/>
                </a:solidFill>
              </a:rPr>
              <a:t>THE INCIDENT SHOULD BE RECORDED ON THE INSPECTORS’ STATEMENT IN DETAIL.</a:t>
            </a:r>
          </a:p>
          <a:p>
            <a:pPr marL="0" indent="0">
              <a:buNone/>
            </a:pPr>
            <a:endParaRPr lang="en-US" dirty="0"/>
          </a:p>
        </p:txBody>
      </p:sp>
    </p:spTree>
    <p:extLst>
      <p:ext uri="{BB962C8B-B14F-4D97-AF65-F5344CB8AC3E}">
        <p14:creationId xmlns:p14="http://schemas.microsoft.com/office/powerpoint/2010/main" val="298255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3374"/>
            <a:ext cx="9763487" cy="1140737"/>
          </a:xfrm>
        </p:spPr>
        <p:txBody>
          <a:bodyPr>
            <a:normAutofit/>
          </a:bodyPr>
          <a:lstStyle/>
          <a:p>
            <a:pPr algn="ctr"/>
            <a:r>
              <a:rPr lang="en-US" b="1" dirty="0" smtClean="0"/>
              <a:t>TRAINING OPPORTUNITIES</a:t>
            </a:r>
            <a:endParaRPr lang="en-US" b="1" dirty="0"/>
          </a:p>
        </p:txBody>
      </p:sp>
      <p:sp>
        <p:nvSpPr>
          <p:cNvPr id="3" name="Content Placeholder 2"/>
          <p:cNvSpPr>
            <a:spLocks noGrp="1"/>
          </p:cNvSpPr>
          <p:nvPr>
            <p:ph idx="1"/>
          </p:nvPr>
        </p:nvSpPr>
        <p:spPr>
          <a:xfrm>
            <a:off x="838200" y="1032096"/>
            <a:ext cx="10515600" cy="5106154"/>
          </a:xfrm>
        </p:spPr>
        <p:txBody>
          <a:bodyPr>
            <a:normAutofit/>
          </a:bodyPr>
          <a:lstStyle/>
          <a:p>
            <a:endParaRPr lang="en-US" dirty="0" smtClean="0"/>
          </a:p>
          <a:p>
            <a:r>
              <a:rPr lang="en-US" b="1" dirty="0" smtClean="0"/>
              <a:t>Lincoln County Clerk’s Office</a:t>
            </a:r>
          </a:p>
          <a:p>
            <a:pPr lvl="1"/>
            <a:r>
              <a:rPr lang="en-US" b="1" dirty="0" smtClean="0"/>
              <a:t>Municipal Clerk Training</a:t>
            </a:r>
          </a:p>
          <a:p>
            <a:pPr lvl="1"/>
            <a:r>
              <a:rPr lang="en-US" b="1" dirty="0" smtClean="0"/>
              <a:t>Poll Worker Training</a:t>
            </a:r>
          </a:p>
          <a:p>
            <a:pPr lvl="1"/>
            <a:r>
              <a:rPr lang="en-US" b="1" dirty="0" smtClean="0"/>
              <a:t>Election Equipment Training</a:t>
            </a:r>
          </a:p>
          <a:p>
            <a:r>
              <a:rPr lang="en-US" b="1" dirty="0" smtClean="0"/>
              <a:t>WEC</a:t>
            </a:r>
          </a:p>
          <a:p>
            <a:pPr lvl="1"/>
            <a:r>
              <a:rPr lang="en-US" b="1" dirty="0" smtClean="0"/>
              <a:t>ElectEd (Online Training)/Webinars</a:t>
            </a:r>
          </a:p>
          <a:p>
            <a:pPr lvl="1"/>
            <a:r>
              <a:rPr lang="en-US" b="1" dirty="0" smtClean="0"/>
              <a:t>WI Towns Association/WI Municipal Clerks Association roundtable discussions or presentations given by the WEC</a:t>
            </a:r>
          </a:p>
          <a:p>
            <a:pPr marL="285750" lvl="1"/>
            <a:r>
              <a:rPr lang="en-US" sz="2000" b="1" dirty="0"/>
              <a:t>Municipal Clerk</a:t>
            </a:r>
          </a:p>
          <a:p>
            <a:pPr lvl="1"/>
            <a:r>
              <a:rPr lang="en-US" b="1" dirty="0" smtClean="0"/>
              <a:t>In-person</a:t>
            </a:r>
          </a:p>
          <a:p>
            <a:pPr lvl="1"/>
            <a:r>
              <a:rPr lang="en-US" b="1" dirty="0" smtClean="0"/>
              <a:t>Vimeo Channel (</a:t>
            </a:r>
            <a:r>
              <a:rPr lang="en-US" b="1" dirty="0" smtClean="0">
                <a:hlinkClick r:id="rId3"/>
              </a:rPr>
              <a:t>https://vimeo.com/showcase/9655210</a:t>
            </a:r>
            <a:r>
              <a:rPr lang="en-US" b="1" dirty="0" smtClean="0"/>
              <a:t> )</a:t>
            </a:r>
          </a:p>
          <a:p>
            <a:pPr marL="685800" lvl="2">
              <a:spcBef>
                <a:spcPts val="1000"/>
              </a:spcBef>
            </a:pPr>
            <a:endParaRPr lang="en-US" sz="2400" dirty="0"/>
          </a:p>
        </p:txBody>
      </p:sp>
    </p:spTree>
    <p:extLst>
      <p:ext uri="{BB962C8B-B14F-4D97-AF65-F5344CB8AC3E}">
        <p14:creationId xmlns:p14="http://schemas.microsoft.com/office/powerpoint/2010/main" val="4093000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4546"/>
            <a:ext cx="8596668" cy="721217"/>
          </a:xfrm>
        </p:spPr>
        <p:txBody>
          <a:bodyPr/>
          <a:lstStyle/>
          <a:p>
            <a:pPr algn="ctr"/>
            <a:r>
              <a:rPr lang="en-US" dirty="0" smtClean="0"/>
              <a:t>CERTIFICATE OF BALLOTS</a:t>
            </a:r>
            <a:endParaRPr lang="en-US" dirty="0"/>
          </a:p>
        </p:txBody>
      </p:sp>
      <p:sp>
        <p:nvSpPr>
          <p:cNvPr id="3" name="Content Placeholder 2"/>
          <p:cNvSpPr>
            <a:spLocks noGrp="1"/>
          </p:cNvSpPr>
          <p:nvPr>
            <p:ph idx="1"/>
          </p:nvPr>
        </p:nvSpPr>
        <p:spPr>
          <a:xfrm>
            <a:off x="677334" y="875763"/>
            <a:ext cx="5491646" cy="5165600"/>
          </a:xfrm>
        </p:spPr>
        <p:txBody>
          <a:bodyPr>
            <a:normAutofit/>
          </a:bodyPr>
          <a:lstStyle/>
          <a:p>
            <a:r>
              <a:rPr lang="en-US" sz="2400" b="1" dirty="0" smtClean="0"/>
              <a:t>The top section can be completed b the Clerk.</a:t>
            </a:r>
          </a:p>
          <a:p>
            <a:r>
              <a:rPr lang="en-US" sz="2400" b="1" dirty="0" smtClean="0"/>
              <a:t>Ballots destroyed by elector error.  Remade by the elector.</a:t>
            </a:r>
          </a:p>
          <a:p>
            <a:r>
              <a:rPr lang="en-US" sz="2400" b="1" dirty="0" smtClean="0"/>
              <a:t>Damaged Ballots.  Remade by the Poll Workers.</a:t>
            </a:r>
          </a:p>
          <a:p>
            <a:r>
              <a:rPr lang="en-US" sz="2400" b="1" dirty="0" smtClean="0"/>
              <a:t>Total Ballots counted must equal the number of voters casting ballots.</a:t>
            </a:r>
          </a:p>
          <a:p>
            <a:r>
              <a:rPr lang="en-US" sz="2400" b="1" dirty="0" smtClean="0"/>
              <a:t>If numbers do not match, be ready to explain what happened.</a:t>
            </a:r>
            <a:endParaRPr lang="en-US" sz="2400" b="1" dirty="0"/>
          </a:p>
        </p:txBody>
      </p:sp>
      <p:pic>
        <p:nvPicPr>
          <p:cNvPr id="4" name="Picture 3"/>
          <p:cNvPicPr>
            <a:picLocks noChangeAspect="1"/>
          </p:cNvPicPr>
          <p:nvPr/>
        </p:nvPicPr>
        <p:blipFill>
          <a:blip r:embed="rId3"/>
          <a:stretch>
            <a:fillRect/>
          </a:stretch>
        </p:blipFill>
        <p:spPr>
          <a:xfrm>
            <a:off x="6825803" y="875762"/>
            <a:ext cx="5190187" cy="5885645"/>
          </a:xfrm>
          <a:prstGeom prst="rect">
            <a:avLst/>
          </a:prstGeom>
        </p:spPr>
      </p:pic>
    </p:spTree>
    <p:extLst>
      <p:ext uri="{BB962C8B-B14F-4D97-AF65-F5344CB8AC3E}">
        <p14:creationId xmlns:p14="http://schemas.microsoft.com/office/powerpoint/2010/main" val="1888540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2962"/>
            <a:ext cx="8534400" cy="1013987"/>
          </a:xfrm>
        </p:spPr>
        <p:txBody>
          <a:bodyPr>
            <a:normAutofit fontScale="90000"/>
          </a:bodyPr>
          <a:lstStyle/>
          <a:p>
            <a:pPr algn="ctr"/>
            <a:r>
              <a:rPr lang="en-US" b="1" dirty="0" smtClean="0"/>
              <a:t>INSPECTOR’S STATEMENT</a:t>
            </a:r>
            <a:br>
              <a:rPr lang="en-US" b="1" dirty="0" smtClean="0"/>
            </a:br>
            <a:r>
              <a:rPr lang="en-US" b="1" dirty="0" smtClean="0"/>
              <a:t>(EL-104)</a:t>
            </a:r>
            <a:endParaRPr lang="en-US" b="1" dirty="0"/>
          </a:p>
        </p:txBody>
      </p:sp>
      <p:sp>
        <p:nvSpPr>
          <p:cNvPr id="3" name="Content Placeholder 2"/>
          <p:cNvSpPr>
            <a:spLocks noGrp="1"/>
          </p:cNvSpPr>
          <p:nvPr>
            <p:ph idx="1"/>
          </p:nvPr>
        </p:nvSpPr>
        <p:spPr>
          <a:xfrm>
            <a:off x="321972" y="896293"/>
            <a:ext cx="3317521" cy="5814069"/>
          </a:xfrm>
        </p:spPr>
        <p:txBody>
          <a:bodyPr>
            <a:normAutofit lnSpcReduction="10000"/>
          </a:bodyPr>
          <a:lstStyle/>
          <a:p>
            <a:pPr marL="0" indent="0">
              <a:buNone/>
            </a:pPr>
            <a:r>
              <a:rPr lang="en-US" sz="2800" b="1" dirty="0" smtClean="0"/>
              <a:t>EVERY</a:t>
            </a:r>
            <a:r>
              <a:rPr lang="en-US" dirty="0" smtClean="0"/>
              <a:t> </a:t>
            </a:r>
            <a:r>
              <a:rPr lang="en-US" sz="2000" dirty="0" smtClean="0"/>
              <a:t>blank space should be filled in.</a:t>
            </a:r>
          </a:p>
          <a:p>
            <a:pPr marL="0" indent="0">
              <a:buNone/>
            </a:pPr>
            <a:r>
              <a:rPr lang="en-US" sz="2000" dirty="0" smtClean="0"/>
              <a:t>Document any Election Day Incident.</a:t>
            </a:r>
          </a:p>
          <a:p>
            <a:pPr marL="0" indent="0">
              <a:buNone/>
            </a:pPr>
            <a:r>
              <a:rPr lang="en-US" sz="2000" dirty="0" smtClean="0"/>
              <a:t>Notes will assist with reconciliation.</a:t>
            </a:r>
          </a:p>
          <a:p>
            <a:pPr marL="0" indent="0">
              <a:buNone/>
            </a:pPr>
            <a:r>
              <a:rPr lang="en-US" sz="2000" dirty="0" smtClean="0"/>
              <a:t>ANYTHING unusual should be documented.  (ballot jams, using override function, remaking ballots, etc.)</a:t>
            </a:r>
          </a:p>
          <a:p>
            <a:pPr marL="0" indent="0">
              <a:buNone/>
            </a:pPr>
            <a:r>
              <a:rPr lang="en-US" sz="2000" dirty="0" smtClean="0"/>
              <a:t>When in doubt, WRITE IT DOWN.</a:t>
            </a:r>
          </a:p>
          <a:p>
            <a:pPr marL="0" indent="0">
              <a:buNone/>
            </a:pPr>
            <a:r>
              <a:rPr lang="en-US" sz="2000" dirty="0" smtClean="0"/>
              <a:t>Signed by an odd number of Election Officials</a:t>
            </a:r>
          </a:p>
          <a:p>
            <a:pPr marL="0" indent="0">
              <a:buNone/>
            </a:pPr>
            <a:r>
              <a:rPr lang="en-US" sz="2000" b="1" dirty="0" smtClean="0">
                <a:solidFill>
                  <a:srgbClr val="FF0000"/>
                </a:solidFill>
              </a:rPr>
              <a:t>DETAILS-DETAILS-DETAILS</a:t>
            </a:r>
            <a:endParaRPr lang="en-US" sz="2000" b="1" dirty="0">
              <a:solidFill>
                <a:srgbClr val="FF0000"/>
              </a:solidFill>
            </a:endParaRPr>
          </a:p>
        </p:txBody>
      </p:sp>
      <p:pic>
        <p:nvPicPr>
          <p:cNvPr id="5" name="Picture 4"/>
          <p:cNvPicPr>
            <a:picLocks noChangeAspect="1"/>
          </p:cNvPicPr>
          <p:nvPr/>
        </p:nvPicPr>
        <p:blipFill>
          <a:blip r:embed="rId3"/>
          <a:stretch>
            <a:fillRect/>
          </a:stretch>
        </p:blipFill>
        <p:spPr>
          <a:xfrm>
            <a:off x="3974472" y="1176950"/>
            <a:ext cx="7233718" cy="5533412"/>
          </a:xfrm>
          <a:prstGeom prst="rect">
            <a:avLst/>
          </a:prstGeom>
        </p:spPr>
      </p:pic>
    </p:spTree>
    <p:extLst>
      <p:ext uri="{BB962C8B-B14F-4D97-AF65-F5344CB8AC3E}">
        <p14:creationId xmlns:p14="http://schemas.microsoft.com/office/powerpoint/2010/main" val="2820588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885360"/>
            <a:ext cx="11070465" cy="1690415"/>
          </a:xfrm>
        </p:spPr>
        <p:txBody>
          <a:bodyPr/>
          <a:lstStyle/>
          <a:p>
            <a:pPr marL="0" indent="0">
              <a:buNone/>
            </a:pPr>
            <a:r>
              <a:rPr lang="en-US" b="1" dirty="0" smtClean="0"/>
              <a:t>Second page added.</a:t>
            </a:r>
            <a:br>
              <a:rPr lang="en-US" b="1" dirty="0" smtClean="0"/>
            </a:br>
            <a:r>
              <a:rPr lang="en-US" b="1" dirty="0" smtClean="0"/>
              <a:t>	*Election inspectors to sign in and sign out at the beginning of the day, at shift changes, and when breaks are taken.</a:t>
            </a:r>
            <a:br>
              <a:rPr lang="en-US" b="1" dirty="0" smtClean="0"/>
            </a:br>
            <a:r>
              <a:rPr lang="en-US" b="1" dirty="0" smtClean="0"/>
              <a:t>	*  Election inspectors that are closing the elections will sign on the front page of the Inspector’s Statement.</a:t>
            </a:r>
          </a:p>
          <a:p>
            <a:pPr marL="0" indent="0">
              <a:buNone/>
            </a:pPr>
            <a:endParaRPr lang="en-US" dirty="0"/>
          </a:p>
        </p:txBody>
      </p:sp>
      <p:pic>
        <p:nvPicPr>
          <p:cNvPr id="4" name="Picture 3"/>
          <p:cNvPicPr>
            <a:picLocks noChangeAspect="1"/>
          </p:cNvPicPr>
          <p:nvPr/>
        </p:nvPicPr>
        <p:blipFill>
          <a:blip r:embed="rId3"/>
          <a:stretch>
            <a:fillRect/>
          </a:stretch>
        </p:blipFill>
        <p:spPr>
          <a:xfrm>
            <a:off x="2018923" y="2797522"/>
            <a:ext cx="7523429" cy="3331674"/>
          </a:xfrm>
          <a:prstGeom prst="rect">
            <a:avLst/>
          </a:prstGeom>
        </p:spPr>
      </p:pic>
      <p:sp>
        <p:nvSpPr>
          <p:cNvPr id="5" name="TextBox 4"/>
          <p:cNvSpPr txBox="1"/>
          <p:nvPr/>
        </p:nvSpPr>
        <p:spPr>
          <a:xfrm>
            <a:off x="488887" y="289712"/>
            <a:ext cx="11525061" cy="523220"/>
          </a:xfrm>
          <a:prstGeom prst="rect">
            <a:avLst/>
          </a:prstGeom>
          <a:noFill/>
        </p:spPr>
        <p:txBody>
          <a:bodyPr wrap="square" rtlCol="0">
            <a:spAutoFit/>
          </a:bodyPr>
          <a:lstStyle/>
          <a:p>
            <a:pPr algn="ctr"/>
            <a:r>
              <a:rPr lang="en-US" sz="2800" b="1" dirty="0" smtClean="0">
                <a:solidFill>
                  <a:schemeClr val="accent1">
                    <a:lumMod val="60000"/>
                    <a:lumOff val="40000"/>
                  </a:schemeClr>
                </a:solidFill>
              </a:rPr>
              <a:t>INSPECTOR’S STATEMENT</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3604413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9711"/>
            <a:ext cx="10324802" cy="905346"/>
          </a:xfrm>
        </p:spPr>
        <p:txBody>
          <a:bodyPr>
            <a:normAutofit fontScale="90000"/>
          </a:bodyPr>
          <a:lstStyle/>
          <a:p>
            <a:pPr algn="ctr"/>
            <a:r>
              <a:rPr lang="en-US" b="1" dirty="0" smtClean="0"/>
              <a:t>BOARD OF CANVASS FINDINGS</a:t>
            </a:r>
            <a:r>
              <a:rPr lang="en-US" dirty="0" smtClean="0"/>
              <a:t/>
            </a:r>
            <a:br>
              <a:rPr lang="en-US" dirty="0" smtClean="0"/>
            </a:br>
            <a:endParaRPr lang="en-US" dirty="0"/>
          </a:p>
        </p:txBody>
      </p:sp>
      <p:sp>
        <p:nvSpPr>
          <p:cNvPr id="3" name="Content Placeholder 2"/>
          <p:cNvSpPr>
            <a:spLocks noGrp="1"/>
          </p:cNvSpPr>
          <p:nvPr>
            <p:ph idx="1"/>
          </p:nvPr>
        </p:nvSpPr>
        <p:spPr>
          <a:xfrm>
            <a:off x="149318" y="905347"/>
            <a:ext cx="11912958" cy="5169528"/>
          </a:xfrm>
        </p:spPr>
        <p:txBody>
          <a:bodyPr>
            <a:normAutofit/>
          </a:bodyPr>
          <a:lstStyle/>
          <a:p>
            <a:pPr marL="0" indent="0">
              <a:buNone/>
            </a:pPr>
            <a:endParaRPr lang="en-US" b="1" dirty="0" smtClean="0"/>
          </a:p>
          <a:p>
            <a:pPr marL="0" indent="0">
              <a:buNone/>
            </a:pPr>
            <a:r>
              <a:rPr lang="en-US" sz="2400" b="1" dirty="0" smtClean="0"/>
              <a:t>Poll Books:</a:t>
            </a:r>
            <a:r>
              <a:rPr lang="en-US" b="1" dirty="0" smtClean="0"/>
              <a:t/>
            </a:r>
            <a:br>
              <a:rPr lang="en-US" b="1" dirty="0" smtClean="0"/>
            </a:br>
            <a:r>
              <a:rPr lang="en-US" b="1" dirty="0" smtClean="0"/>
              <a:t>Use </a:t>
            </a:r>
            <a:r>
              <a:rPr lang="en-US" b="1" dirty="0"/>
              <a:t>red pen and letter “A” in all </a:t>
            </a:r>
            <a:r>
              <a:rPr lang="en-US" b="1" dirty="0" smtClean="0"/>
              <a:t>Absentee </a:t>
            </a:r>
            <a:r>
              <a:rPr lang="en-US" b="1" dirty="0"/>
              <a:t>references of voter number</a:t>
            </a:r>
            <a:r>
              <a:rPr lang="en-US" b="1" dirty="0" smtClean="0"/>
              <a:t>.</a:t>
            </a:r>
            <a:br>
              <a:rPr lang="en-US" b="1" dirty="0" smtClean="0"/>
            </a:br>
            <a:r>
              <a:rPr lang="en-US" b="1" dirty="0" smtClean="0"/>
              <a:t>Circle </a:t>
            </a:r>
            <a:r>
              <a:rPr lang="en-US" b="1" dirty="0"/>
              <a:t>last voter number not page number. </a:t>
            </a:r>
            <a:r>
              <a:rPr lang="en-US" b="1" dirty="0" smtClean="0"/>
              <a:t/>
            </a:r>
            <a:br>
              <a:rPr lang="en-US" b="1" dirty="0" smtClean="0"/>
            </a:br>
            <a:r>
              <a:rPr lang="en-US" b="1" dirty="0" smtClean="0"/>
              <a:t>Circle last voter number.</a:t>
            </a:r>
            <a:endParaRPr lang="en-US" b="1" dirty="0"/>
          </a:p>
          <a:p>
            <a:pPr marL="0" indent="0">
              <a:buNone/>
            </a:pPr>
            <a:r>
              <a:rPr lang="en-US" sz="2400" b="1" dirty="0" smtClean="0"/>
              <a:t>Municipal </a:t>
            </a:r>
            <a:r>
              <a:rPr lang="en-US" sz="2400" b="1" dirty="0"/>
              <a:t>Board of Canvass</a:t>
            </a:r>
            <a:r>
              <a:rPr lang="en-US" sz="2400" b="1" dirty="0" smtClean="0"/>
              <a:t>:</a:t>
            </a:r>
            <a:r>
              <a:rPr lang="en-US" b="1" dirty="0" smtClean="0"/>
              <a:t/>
            </a:r>
            <a:br>
              <a:rPr lang="en-US" b="1" dirty="0" smtClean="0"/>
            </a:br>
            <a:r>
              <a:rPr lang="en-US" b="1" dirty="0" smtClean="0"/>
              <a:t>Need </a:t>
            </a:r>
            <a:r>
              <a:rPr lang="en-US" b="1" dirty="0"/>
              <a:t>to do more training on proper way to complete. </a:t>
            </a:r>
            <a:br>
              <a:rPr lang="en-US" b="1" dirty="0"/>
            </a:br>
            <a:r>
              <a:rPr lang="en-US" b="1" dirty="0"/>
              <a:t>Election results tape should be on the first page.</a:t>
            </a:r>
            <a:br>
              <a:rPr lang="en-US" b="1" dirty="0"/>
            </a:br>
            <a:r>
              <a:rPr lang="en-US" b="1" dirty="0"/>
              <a:t>Not signed</a:t>
            </a:r>
            <a:br>
              <a:rPr lang="en-US" b="1" dirty="0"/>
            </a:br>
            <a:r>
              <a:rPr lang="en-US" b="1" dirty="0"/>
              <a:t>Summary page not completed.</a:t>
            </a:r>
            <a:endParaRPr lang="en-US" dirty="0"/>
          </a:p>
          <a:p>
            <a:pPr marL="0" indent="0">
              <a:buNone/>
            </a:pPr>
            <a:r>
              <a:rPr lang="en-US" sz="2400" b="1" dirty="0"/>
              <a:t>Absentee Log</a:t>
            </a:r>
            <a:r>
              <a:rPr lang="en-US" b="1" dirty="0"/>
              <a:t>: use red ink for voter number</a:t>
            </a:r>
            <a:r>
              <a:rPr lang="en-US" b="1" dirty="0" smtClean="0"/>
              <a:t>.  A in front of number.</a:t>
            </a:r>
            <a:endParaRPr lang="en-US" b="1" dirty="0"/>
          </a:p>
          <a:p>
            <a:pPr marL="0" indent="0">
              <a:buNone/>
            </a:pPr>
            <a:r>
              <a:rPr lang="en-US" sz="2400" b="1" dirty="0"/>
              <a:t>Certificate of Ballots: </a:t>
            </a:r>
            <a:r>
              <a:rPr lang="en-US" b="1" dirty="0"/>
              <a:t>Ballots remade by poll workers not voter.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46051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1" y="1213164"/>
            <a:ext cx="11745532" cy="5380819"/>
          </a:xfrm>
        </p:spPr>
        <p:txBody>
          <a:bodyPr>
            <a:normAutofit/>
          </a:bodyPr>
          <a:lstStyle/>
          <a:p>
            <a:pPr marL="0" indent="0">
              <a:buNone/>
            </a:pPr>
            <a:r>
              <a:rPr lang="en-US" sz="2400" b="1" dirty="0"/>
              <a:t>Inspectors’ Statement:</a:t>
            </a:r>
            <a:r>
              <a:rPr lang="en-US" b="1" dirty="0"/>
              <a:t/>
            </a:r>
            <a:br>
              <a:rPr lang="en-US" b="1" dirty="0"/>
            </a:br>
            <a:r>
              <a:rPr lang="en-US" b="1" dirty="0"/>
              <a:t>Missing Chief Inspector’s initials on chain of </a:t>
            </a:r>
            <a:r>
              <a:rPr lang="en-US" b="1" dirty="0" smtClean="0"/>
              <a:t>custody.</a:t>
            </a:r>
            <a:br>
              <a:rPr lang="en-US" b="1" dirty="0" smtClean="0"/>
            </a:br>
            <a:r>
              <a:rPr lang="en-US" b="1" dirty="0" smtClean="0"/>
              <a:t>Missing ballot </a:t>
            </a:r>
            <a:r>
              <a:rPr lang="en-US" b="1" dirty="0"/>
              <a:t>bag number.</a:t>
            </a:r>
            <a:br>
              <a:rPr lang="en-US" b="1" dirty="0"/>
            </a:br>
            <a:r>
              <a:rPr lang="en-US" b="1" dirty="0"/>
              <a:t>Did inspectors work the entire day? No times reported. </a:t>
            </a:r>
            <a:r>
              <a:rPr lang="en-US" b="1" dirty="0" smtClean="0"/>
              <a:t>Start times/end times? (all inspectors can not possibly end at 8:00pm)</a:t>
            </a:r>
            <a:br>
              <a:rPr lang="en-US" b="1" dirty="0" smtClean="0"/>
            </a:br>
            <a:r>
              <a:rPr lang="en-US" b="1" dirty="0" smtClean="0"/>
              <a:t>Incident </a:t>
            </a:r>
            <a:r>
              <a:rPr lang="en-US" b="1" dirty="0"/>
              <a:t>report vague – </a:t>
            </a:r>
            <a:r>
              <a:rPr lang="en-US" b="1" dirty="0" smtClean="0"/>
              <a:t>spoiled ballots (over voted, under voted, etc. ?), absentee rejected (why?/outcome)</a:t>
            </a:r>
            <a:r>
              <a:rPr lang="en-US" b="1" dirty="0"/>
              <a:t/>
            </a:r>
            <a:br>
              <a:rPr lang="en-US" b="1" dirty="0"/>
            </a:br>
            <a:r>
              <a:rPr lang="en-US" b="1" dirty="0" smtClean="0"/>
              <a:t>Missing </a:t>
            </a:r>
            <a:r>
              <a:rPr lang="en-US" b="1" dirty="0"/>
              <a:t>inspector’s signature who worked from 6:30 a.m. – 1:30 p.m.</a:t>
            </a:r>
            <a:br>
              <a:rPr lang="en-US" b="1" dirty="0"/>
            </a:br>
            <a:r>
              <a:rPr lang="en-US" b="1" dirty="0" smtClean="0"/>
              <a:t>No </a:t>
            </a:r>
            <a:r>
              <a:rPr lang="en-US" b="1" dirty="0"/>
              <a:t>optical scan ballot number. </a:t>
            </a:r>
            <a:r>
              <a:rPr lang="en-US" b="1" dirty="0" smtClean="0"/>
              <a:t/>
            </a:r>
            <a:br>
              <a:rPr lang="en-US" b="1" dirty="0" smtClean="0"/>
            </a:br>
            <a:r>
              <a:rPr lang="en-US" b="1" dirty="0" smtClean="0"/>
              <a:t>List </a:t>
            </a:r>
            <a:r>
              <a:rPr lang="en-US" b="1" dirty="0"/>
              <a:t>second ballot bag number on front of inspectors’ statement as well as on incident log</a:t>
            </a:r>
            <a:br>
              <a:rPr lang="en-US" b="1" dirty="0"/>
            </a:br>
            <a:r>
              <a:rPr lang="en-US" b="1" dirty="0" smtClean="0"/>
              <a:t>Polls </a:t>
            </a:r>
            <a:r>
              <a:rPr lang="en-US" b="1" dirty="0"/>
              <a:t>closed late?</a:t>
            </a:r>
            <a:br>
              <a:rPr lang="en-US" b="1" dirty="0"/>
            </a:br>
            <a:r>
              <a:rPr lang="en-US" b="1" dirty="0" smtClean="0"/>
              <a:t>Chain </a:t>
            </a:r>
            <a:r>
              <a:rPr lang="en-US" b="1" dirty="0"/>
              <a:t>of custody and voter statistics incomplete</a:t>
            </a:r>
            <a:br>
              <a:rPr lang="en-US" b="1" dirty="0"/>
            </a:br>
            <a:r>
              <a:rPr lang="en-US" b="1" dirty="0" smtClean="0"/>
              <a:t>If hand count and no equipment is used, equipment information should be “n/a”.</a:t>
            </a:r>
            <a:br>
              <a:rPr lang="en-US" b="1" dirty="0" smtClean="0"/>
            </a:br>
            <a:r>
              <a:rPr lang="en-US" b="1" dirty="0" smtClean="0"/>
              <a:t>Even number of poll workers documented for entire day.  (Should be odd number)</a:t>
            </a:r>
            <a:br>
              <a:rPr lang="en-US" b="1" dirty="0" smtClean="0"/>
            </a:br>
            <a:r>
              <a:rPr lang="en-US" b="1" dirty="0" smtClean="0"/>
              <a:t>Date not noted on ballot bag under signatures.</a:t>
            </a:r>
          </a:p>
          <a:p>
            <a:pPr marL="0" indent="0">
              <a:buNone/>
            </a:pPr>
            <a:r>
              <a:rPr lang="en-US" dirty="0"/>
              <a:t/>
            </a:r>
            <a:br>
              <a:rPr lang="en-US" dirty="0"/>
            </a:br>
            <a:endParaRPr lang="en-US" dirty="0"/>
          </a:p>
        </p:txBody>
      </p:sp>
      <p:sp>
        <p:nvSpPr>
          <p:cNvPr id="4" name="TextBox 3"/>
          <p:cNvSpPr txBox="1"/>
          <p:nvPr/>
        </p:nvSpPr>
        <p:spPr>
          <a:xfrm>
            <a:off x="307819" y="371193"/>
            <a:ext cx="9361282" cy="584775"/>
          </a:xfrm>
          <a:prstGeom prst="rect">
            <a:avLst/>
          </a:prstGeom>
          <a:noFill/>
        </p:spPr>
        <p:txBody>
          <a:bodyPr wrap="square" rtlCol="0">
            <a:spAutoFit/>
          </a:bodyPr>
          <a:lstStyle/>
          <a:p>
            <a:pPr algn="ctr"/>
            <a:r>
              <a:rPr lang="en-US" sz="3200" b="1" dirty="0" smtClean="0">
                <a:solidFill>
                  <a:schemeClr val="accent1">
                    <a:lumMod val="60000"/>
                    <a:lumOff val="40000"/>
                  </a:schemeClr>
                </a:solidFill>
              </a:rPr>
              <a:t>BOARD OF CANVASS FINDINGS</a:t>
            </a:r>
            <a:endParaRPr lang="en-US" sz="3200" b="1" dirty="0">
              <a:solidFill>
                <a:schemeClr val="accent1">
                  <a:lumMod val="60000"/>
                  <a:lumOff val="40000"/>
                </a:schemeClr>
              </a:solidFill>
            </a:endParaRPr>
          </a:p>
        </p:txBody>
      </p:sp>
    </p:spTree>
    <p:extLst>
      <p:ext uri="{BB962C8B-B14F-4D97-AF65-F5344CB8AC3E}">
        <p14:creationId xmlns:p14="http://schemas.microsoft.com/office/powerpoint/2010/main" val="1483548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80304"/>
            <a:ext cx="9252277" cy="682581"/>
          </a:xfrm>
        </p:spPr>
        <p:txBody>
          <a:bodyPr>
            <a:normAutofit fontScale="90000"/>
          </a:bodyPr>
          <a:lstStyle/>
          <a:p>
            <a:pPr algn="ctr"/>
            <a:r>
              <a:rPr lang="en-US" dirty="0" smtClean="0"/>
              <a:t>CONFIRM ADDRESS FOR ABSENTEE ENVELOPES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706762"/>
              </p:ext>
            </p:extLst>
          </p:nvPr>
        </p:nvGraphicFramePr>
        <p:xfrm>
          <a:off x="180304" y="862880"/>
          <a:ext cx="11281893" cy="5795496"/>
        </p:xfrm>
        <a:graphic>
          <a:graphicData uri="http://schemas.openxmlformats.org/drawingml/2006/table">
            <a:tbl>
              <a:tblPr>
                <a:tableStyleId>{5C22544A-7EE6-4342-B048-85BDC9FD1C3A}</a:tableStyleId>
              </a:tblPr>
              <a:tblGrid>
                <a:gridCol w="4528463">
                  <a:extLst>
                    <a:ext uri="{9D8B030D-6E8A-4147-A177-3AD203B41FA5}">
                      <a16:colId xmlns:a16="http://schemas.microsoft.com/office/drawing/2014/main" val="4020344061"/>
                    </a:ext>
                  </a:extLst>
                </a:gridCol>
                <a:gridCol w="6753430">
                  <a:extLst>
                    <a:ext uri="{9D8B030D-6E8A-4147-A177-3AD203B41FA5}">
                      <a16:colId xmlns:a16="http://schemas.microsoft.com/office/drawing/2014/main" val="2163517095"/>
                    </a:ext>
                  </a:extLst>
                </a:gridCol>
              </a:tblGrid>
              <a:tr h="321972">
                <a:tc>
                  <a:txBody>
                    <a:bodyPr/>
                    <a:lstStyle/>
                    <a:p>
                      <a:pPr algn="ctr" fontAlgn="b"/>
                      <a:r>
                        <a:rPr lang="en-US" sz="1800" u="none" strike="noStrike">
                          <a:effectLst/>
                        </a:rPr>
                        <a:t>TOWN OF BIRCH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W4762 County Road H, Irma, WI  54442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392036"/>
                  </a:ext>
                </a:extLst>
              </a:tr>
              <a:tr h="321972">
                <a:tc>
                  <a:txBody>
                    <a:bodyPr/>
                    <a:lstStyle/>
                    <a:p>
                      <a:pPr algn="ctr" fontAlgn="b"/>
                      <a:r>
                        <a:rPr lang="en-US" sz="1800" u="none" strike="noStrike">
                          <a:effectLst/>
                        </a:rPr>
                        <a:t>TOWN OF BRADLEY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l-PL" sz="1800" u="none" strike="noStrike">
                          <a:effectLst/>
                        </a:rPr>
                        <a:t>PO Box 325, 1518 W Mohawk Dr Tomahawk, WI 54487</a:t>
                      </a:r>
                      <a:endParaRPr lang="pl-PL"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6254004"/>
                  </a:ext>
                </a:extLst>
              </a:tr>
              <a:tr h="321972">
                <a:tc>
                  <a:txBody>
                    <a:bodyPr/>
                    <a:lstStyle/>
                    <a:p>
                      <a:pPr algn="ctr" fontAlgn="b"/>
                      <a:r>
                        <a:rPr lang="en-US" sz="1800" u="none" strike="noStrike">
                          <a:effectLst/>
                        </a:rPr>
                        <a:t>TOWN OF CORNING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N1569 State RD 64 Merrill, WI  54452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2684487"/>
                  </a:ext>
                </a:extLst>
              </a:tr>
              <a:tr h="321972">
                <a:tc>
                  <a:txBody>
                    <a:bodyPr/>
                    <a:lstStyle/>
                    <a:p>
                      <a:pPr algn="ctr" fontAlgn="b"/>
                      <a:r>
                        <a:rPr lang="en-US" sz="1800" u="none" strike="noStrike">
                          <a:effectLst/>
                        </a:rPr>
                        <a:t>TOWN OF HARDING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N2567 County RD E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979044"/>
                  </a:ext>
                </a:extLst>
              </a:tr>
              <a:tr h="321972">
                <a:tc>
                  <a:txBody>
                    <a:bodyPr/>
                    <a:lstStyle/>
                    <a:p>
                      <a:pPr algn="ctr" fontAlgn="b"/>
                      <a:r>
                        <a:rPr lang="en-US" sz="1800" u="none" strike="noStrike">
                          <a:effectLst/>
                        </a:rPr>
                        <a:t>TOWN OF HARRISON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N10455 County Road D, Tomahawk, WI  54487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3960973"/>
                  </a:ext>
                </a:extLst>
              </a:tr>
              <a:tr h="321972">
                <a:tc>
                  <a:txBody>
                    <a:bodyPr/>
                    <a:lstStyle/>
                    <a:p>
                      <a:pPr algn="ctr" fontAlgn="b"/>
                      <a:r>
                        <a:rPr lang="en-US" sz="1800" u="none" strike="noStrike">
                          <a:effectLst/>
                        </a:rPr>
                        <a:t>TOWN OF KING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W4450 County RD A Tomahawk, WI 54487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6902376"/>
                  </a:ext>
                </a:extLst>
              </a:tr>
              <a:tr h="321972">
                <a:tc>
                  <a:txBody>
                    <a:bodyPr/>
                    <a:lstStyle/>
                    <a:p>
                      <a:pPr algn="ctr" fontAlgn="b"/>
                      <a:r>
                        <a:rPr lang="en-US" sz="1800" u="none" strike="noStrike">
                          <a:effectLst/>
                        </a:rPr>
                        <a:t>TOWN OF MERRILL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W4594 Progress Ave.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3245404"/>
                  </a:ext>
                </a:extLst>
              </a:tr>
              <a:tr h="321972">
                <a:tc>
                  <a:txBody>
                    <a:bodyPr/>
                    <a:lstStyle/>
                    <a:p>
                      <a:pPr algn="ctr" fontAlgn="b"/>
                      <a:r>
                        <a:rPr lang="en-US" sz="1800" u="none" strike="noStrike">
                          <a:effectLst/>
                        </a:rPr>
                        <a:t>TOWN OF PINE RIVER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N1647 Deer Run Ave.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1047106"/>
                  </a:ext>
                </a:extLst>
              </a:tr>
              <a:tr h="321972">
                <a:tc>
                  <a:txBody>
                    <a:bodyPr/>
                    <a:lstStyle/>
                    <a:p>
                      <a:pPr algn="ctr" fontAlgn="b"/>
                      <a:r>
                        <a:rPr lang="en-US" sz="1800" u="none" strike="noStrike">
                          <a:effectLst/>
                        </a:rPr>
                        <a:t>TOWN OF ROCK FALLS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W5895 Rock Falls DR Irma, WI  54442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6128212"/>
                  </a:ext>
                </a:extLst>
              </a:tr>
              <a:tr h="321972">
                <a:tc>
                  <a:txBody>
                    <a:bodyPr/>
                    <a:lstStyle/>
                    <a:p>
                      <a:pPr algn="ctr" fontAlgn="b"/>
                      <a:r>
                        <a:rPr lang="en-US" sz="1800" u="none" strike="noStrike">
                          <a:effectLst/>
                        </a:rPr>
                        <a:t>TOWN OF RUSSELL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N5369 State RD 17 Gleason, WI  54435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6005718"/>
                  </a:ext>
                </a:extLst>
              </a:tr>
              <a:tr h="321972">
                <a:tc>
                  <a:txBody>
                    <a:bodyPr/>
                    <a:lstStyle/>
                    <a:p>
                      <a:pPr algn="ctr" fontAlgn="b"/>
                      <a:r>
                        <a:rPr lang="en-US" sz="1800" u="none" strike="noStrike">
                          <a:effectLst/>
                        </a:rPr>
                        <a:t>TOWN OF SCHLEY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a:effectLst/>
                        </a:rPr>
                        <a:t>W1981 Heineman RD Merrill, WI  54452</a:t>
                      </a:r>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8557492"/>
                  </a:ext>
                </a:extLst>
              </a:tr>
              <a:tr h="321972">
                <a:tc>
                  <a:txBody>
                    <a:bodyPr/>
                    <a:lstStyle/>
                    <a:p>
                      <a:pPr algn="ctr" fontAlgn="b"/>
                      <a:r>
                        <a:rPr lang="en-US" sz="1800" u="none" strike="noStrike">
                          <a:effectLst/>
                        </a:rPr>
                        <a:t>TOWN OF SCOTT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PO Box 857,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786809"/>
                  </a:ext>
                </a:extLst>
              </a:tr>
              <a:tr h="321972">
                <a:tc>
                  <a:txBody>
                    <a:bodyPr/>
                    <a:lstStyle/>
                    <a:p>
                      <a:pPr algn="ctr" fontAlgn="b"/>
                      <a:r>
                        <a:rPr lang="en-US" sz="1800" u="none" strike="noStrike">
                          <a:effectLst/>
                        </a:rPr>
                        <a:t>TOWN OF SKANAWAN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l-PL" sz="1800" u="none" strike="noStrike">
                          <a:effectLst/>
                        </a:rPr>
                        <a:t>W3294 Stevenson Rd Irma, WI  54442</a:t>
                      </a:r>
                      <a:endParaRPr lang="pl-PL"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3690636"/>
                  </a:ext>
                </a:extLst>
              </a:tr>
              <a:tr h="321972">
                <a:tc>
                  <a:txBody>
                    <a:bodyPr/>
                    <a:lstStyle/>
                    <a:p>
                      <a:pPr algn="ctr" fontAlgn="b"/>
                      <a:r>
                        <a:rPr lang="en-US" sz="1800" u="none" strike="noStrike">
                          <a:effectLst/>
                        </a:rPr>
                        <a:t>TOWN OF SOMO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W10655 Carpenter Road Tripoli, WI  54564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0077688"/>
                  </a:ext>
                </a:extLst>
              </a:tr>
              <a:tr h="321972">
                <a:tc>
                  <a:txBody>
                    <a:bodyPr/>
                    <a:lstStyle/>
                    <a:p>
                      <a:pPr algn="ctr" fontAlgn="b"/>
                      <a:r>
                        <a:rPr lang="en-US" sz="1800" u="none" strike="noStrike">
                          <a:effectLst/>
                        </a:rPr>
                        <a:t>TOWN OF TOMAHAWK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l-PL" sz="1800" u="none" strike="noStrike">
                          <a:effectLst/>
                        </a:rPr>
                        <a:t>W4 State Rd 86 Tomahawk, WI  54487</a:t>
                      </a:r>
                      <a:endParaRPr lang="pl-PL"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531359"/>
                  </a:ext>
                </a:extLst>
              </a:tr>
              <a:tr h="321972">
                <a:tc>
                  <a:txBody>
                    <a:bodyPr/>
                    <a:lstStyle/>
                    <a:p>
                      <a:pPr algn="ctr" fontAlgn="b"/>
                      <a:r>
                        <a:rPr lang="en-US" sz="1800" u="none" strike="noStrike">
                          <a:effectLst/>
                        </a:rPr>
                        <a:t>TOWN OF WILSON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N10802 County RD CC Tomahawk, WI  54487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5713356"/>
                  </a:ext>
                </a:extLst>
              </a:tr>
              <a:tr h="321972">
                <a:tc>
                  <a:txBody>
                    <a:bodyPr/>
                    <a:lstStyle/>
                    <a:p>
                      <a:pPr algn="ctr" fontAlgn="b"/>
                      <a:r>
                        <a:rPr lang="en-US" sz="1800" u="none" strike="noStrike">
                          <a:effectLst/>
                        </a:rPr>
                        <a:t>CITY OF MEERILL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1004 E. 1st ST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143417"/>
                  </a:ext>
                </a:extLst>
              </a:tr>
              <a:tr h="321972">
                <a:tc>
                  <a:txBody>
                    <a:bodyPr/>
                    <a:lstStyle/>
                    <a:p>
                      <a:pPr algn="ctr" fontAlgn="b"/>
                      <a:r>
                        <a:rPr lang="en-US" sz="1800" u="none" strike="noStrike">
                          <a:effectLst/>
                        </a:rPr>
                        <a:t>CITY OF TOMAHAWK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P.O. Box 479 Tomahawk, WI  54487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3650369"/>
                  </a:ext>
                </a:extLst>
              </a:tr>
            </a:tbl>
          </a:graphicData>
        </a:graphic>
      </p:graphicFrame>
    </p:spTree>
    <p:extLst>
      <p:ext uri="{BB962C8B-B14F-4D97-AF65-F5344CB8AC3E}">
        <p14:creationId xmlns:p14="http://schemas.microsoft.com/office/powerpoint/2010/main" val="2312579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4"/>
            <a:ext cx="8596668" cy="772732"/>
          </a:xfrm>
        </p:spPr>
        <p:txBody>
          <a:bodyPr/>
          <a:lstStyle/>
          <a:p>
            <a:pPr algn="ctr"/>
            <a:r>
              <a:rPr lang="en-US" dirty="0" smtClean="0"/>
              <a:t>ABSENTEE BALLOT ENVELOPES</a:t>
            </a:r>
            <a:endParaRPr lang="en-US" dirty="0"/>
          </a:p>
        </p:txBody>
      </p:sp>
      <p:sp>
        <p:nvSpPr>
          <p:cNvPr id="3" name="Content Placeholder 2"/>
          <p:cNvSpPr>
            <a:spLocks noGrp="1"/>
          </p:cNvSpPr>
          <p:nvPr>
            <p:ph idx="1"/>
          </p:nvPr>
        </p:nvSpPr>
        <p:spPr>
          <a:xfrm>
            <a:off x="677334" y="837127"/>
            <a:ext cx="10681832" cy="5808372"/>
          </a:xfrm>
        </p:spPr>
        <p:txBody>
          <a:bodyPr/>
          <a:lstStyle/>
          <a:p>
            <a:pPr marL="0" indent="0">
              <a:buNone/>
            </a:pPr>
            <a:r>
              <a:rPr lang="en-US" dirty="0" smtClean="0"/>
              <a:t>   </a:t>
            </a:r>
            <a:r>
              <a:rPr lang="en-US" sz="2000" b="1" dirty="0" smtClean="0"/>
              <a:t>Use </a:t>
            </a:r>
            <a:r>
              <a:rPr lang="en-US" sz="2000" b="1" dirty="0"/>
              <a:t>of only the new absentee ballot materials is mandatory for all 2024 elections</a:t>
            </a:r>
            <a:r>
              <a:rPr lang="en-US" sz="2000" b="1" dirty="0" smtClean="0"/>
              <a:t>.</a:t>
            </a:r>
          </a:p>
          <a:p>
            <a:pPr marL="0" indent="0">
              <a:buNone/>
            </a:pPr>
            <a:endParaRPr lang="en-US" dirty="0"/>
          </a:p>
        </p:txBody>
      </p:sp>
      <p:pic>
        <p:nvPicPr>
          <p:cNvPr id="5" name="Picture 4"/>
          <p:cNvPicPr>
            <a:picLocks noChangeAspect="1"/>
          </p:cNvPicPr>
          <p:nvPr/>
        </p:nvPicPr>
        <p:blipFill>
          <a:blip r:embed="rId3"/>
          <a:stretch>
            <a:fillRect/>
          </a:stretch>
        </p:blipFill>
        <p:spPr>
          <a:xfrm>
            <a:off x="199176" y="1313778"/>
            <a:ext cx="5420501" cy="4736834"/>
          </a:xfrm>
          <a:prstGeom prst="rect">
            <a:avLst/>
          </a:prstGeom>
        </p:spPr>
      </p:pic>
      <p:sp>
        <p:nvSpPr>
          <p:cNvPr id="6" name="TextBox 5"/>
          <p:cNvSpPr txBox="1"/>
          <p:nvPr/>
        </p:nvSpPr>
        <p:spPr>
          <a:xfrm>
            <a:off x="108642" y="6125174"/>
            <a:ext cx="11794360" cy="369332"/>
          </a:xfrm>
          <a:prstGeom prst="rect">
            <a:avLst/>
          </a:prstGeom>
          <a:noFill/>
        </p:spPr>
        <p:txBody>
          <a:bodyPr wrap="square" rtlCol="0">
            <a:spAutoFit/>
          </a:bodyPr>
          <a:lstStyle/>
          <a:p>
            <a:r>
              <a:rPr lang="en-US" b="1" dirty="0" smtClean="0"/>
              <a:t>Absentee Ballot Mailer Envelope EL-120           Military &amp; Overseas Absentee Ballot Mailer Envelope EL-120M</a:t>
            </a:r>
            <a:endParaRPr lang="en-US" b="1" dirty="0"/>
          </a:p>
        </p:txBody>
      </p:sp>
      <p:pic>
        <p:nvPicPr>
          <p:cNvPr id="7" name="Picture 6"/>
          <p:cNvPicPr>
            <a:picLocks noChangeAspect="1"/>
          </p:cNvPicPr>
          <p:nvPr/>
        </p:nvPicPr>
        <p:blipFill>
          <a:blip r:embed="rId4"/>
          <a:stretch>
            <a:fillRect/>
          </a:stretch>
        </p:blipFill>
        <p:spPr>
          <a:xfrm>
            <a:off x="5865284" y="1313778"/>
            <a:ext cx="5248275" cy="4648200"/>
          </a:xfrm>
          <a:prstGeom prst="rect">
            <a:avLst/>
          </a:prstGeom>
        </p:spPr>
      </p:pic>
    </p:spTree>
    <p:extLst>
      <p:ext uri="{BB962C8B-B14F-4D97-AF65-F5344CB8AC3E}">
        <p14:creationId xmlns:p14="http://schemas.microsoft.com/office/powerpoint/2010/main" val="2226439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01" y="108641"/>
            <a:ext cx="9536030" cy="805759"/>
          </a:xfrm>
        </p:spPr>
        <p:txBody>
          <a:bodyPr>
            <a:normAutofit/>
          </a:bodyPr>
          <a:lstStyle/>
          <a:p>
            <a:pPr algn="ctr"/>
            <a:r>
              <a:rPr lang="en-US" dirty="0"/>
              <a:t>ABSENTEE BALLOT ENVELOPES</a:t>
            </a:r>
          </a:p>
        </p:txBody>
      </p:sp>
      <p:pic>
        <p:nvPicPr>
          <p:cNvPr id="4" name="Content Placeholder 3"/>
          <p:cNvPicPr>
            <a:picLocks noGrp="1" noChangeAspect="1"/>
          </p:cNvPicPr>
          <p:nvPr>
            <p:ph idx="1"/>
          </p:nvPr>
        </p:nvPicPr>
        <p:blipFill>
          <a:blip r:embed="rId3"/>
          <a:stretch>
            <a:fillRect/>
          </a:stretch>
        </p:blipFill>
        <p:spPr>
          <a:xfrm>
            <a:off x="341301" y="811621"/>
            <a:ext cx="1849638" cy="3881437"/>
          </a:xfrm>
          <a:prstGeom prst="rect">
            <a:avLst/>
          </a:prstGeom>
        </p:spPr>
      </p:pic>
      <p:pic>
        <p:nvPicPr>
          <p:cNvPr id="5" name="Picture 4"/>
          <p:cNvPicPr>
            <a:picLocks noChangeAspect="1"/>
          </p:cNvPicPr>
          <p:nvPr/>
        </p:nvPicPr>
        <p:blipFill>
          <a:blip r:embed="rId4"/>
          <a:stretch>
            <a:fillRect/>
          </a:stretch>
        </p:blipFill>
        <p:spPr>
          <a:xfrm rot="16200000">
            <a:off x="1539088" y="3424511"/>
            <a:ext cx="1921787" cy="4458882"/>
          </a:xfrm>
          <a:prstGeom prst="rect">
            <a:avLst/>
          </a:prstGeom>
        </p:spPr>
      </p:pic>
      <p:sp>
        <p:nvSpPr>
          <p:cNvPr id="6" name="TextBox 5"/>
          <p:cNvSpPr txBox="1"/>
          <p:nvPr/>
        </p:nvSpPr>
        <p:spPr>
          <a:xfrm>
            <a:off x="2190939" y="1348966"/>
            <a:ext cx="2082297" cy="1200329"/>
          </a:xfrm>
          <a:prstGeom prst="rect">
            <a:avLst/>
          </a:prstGeom>
          <a:noFill/>
        </p:spPr>
        <p:txBody>
          <a:bodyPr wrap="square" rtlCol="0">
            <a:spAutoFit/>
          </a:bodyPr>
          <a:lstStyle/>
          <a:p>
            <a:r>
              <a:rPr lang="en-US" dirty="0" smtClean="0"/>
              <a:t>Standard Absentee </a:t>
            </a:r>
          </a:p>
          <a:p>
            <a:r>
              <a:rPr lang="en-US" dirty="0" smtClean="0"/>
              <a:t>Ballot Certificate</a:t>
            </a:r>
          </a:p>
          <a:p>
            <a:r>
              <a:rPr lang="en-US" dirty="0" smtClean="0"/>
              <a:t>EL-122</a:t>
            </a:r>
            <a:endParaRPr lang="en-US" dirty="0"/>
          </a:p>
        </p:txBody>
      </p:sp>
      <p:pic>
        <p:nvPicPr>
          <p:cNvPr id="7" name="Picture 6"/>
          <p:cNvPicPr>
            <a:picLocks noChangeAspect="1"/>
          </p:cNvPicPr>
          <p:nvPr/>
        </p:nvPicPr>
        <p:blipFill>
          <a:blip r:embed="rId5"/>
          <a:stretch>
            <a:fillRect/>
          </a:stretch>
        </p:blipFill>
        <p:spPr>
          <a:xfrm>
            <a:off x="5000153" y="851103"/>
            <a:ext cx="1952908" cy="3802471"/>
          </a:xfrm>
          <a:prstGeom prst="rect">
            <a:avLst/>
          </a:prstGeom>
        </p:spPr>
      </p:pic>
      <p:pic>
        <p:nvPicPr>
          <p:cNvPr id="8" name="Picture 7"/>
          <p:cNvPicPr>
            <a:picLocks noChangeAspect="1"/>
          </p:cNvPicPr>
          <p:nvPr/>
        </p:nvPicPr>
        <p:blipFill>
          <a:blip r:embed="rId6"/>
          <a:stretch>
            <a:fillRect/>
          </a:stretch>
        </p:blipFill>
        <p:spPr>
          <a:xfrm rot="16200000">
            <a:off x="6624085" y="3252787"/>
            <a:ext cx="2181225" cy="5029200"/>
          </a:xfrm>
          <a:prstGeom prst="rect">
            <a:avLst/>
          </a:prstGeom>
        </p:spPr>
      </p:pic>
      <p:sp>
        <p:nvSpPr>
          <p:cNvPr id="9" name="TextBox 8"/>
          <p:cNvSpPr txBox="1"/>
          <p:nvPr/>
        </p:nvSpPr>
        <p:spPr>
          <a:xfrm>
            <a:off x="7079810" y="1348966"/>
            <a:ext cx="2398413" cy="1200329"/>
          </a:xfrm>
          <a:prstGeom prst="rect">
            <a:avLst/>
          </a:prstGeom>
          <a:noFill/>
        </p:spPr>
        <p:txBody>
          <a:bodyPr wrap="none" rtlCol="0">
            <a:spAutoFit/>
          </a:bodyPr>
          <a:lstStyle/>
          <a:p>
            <a:r>
              <a:rPr lang="en-US" dirty="0" smtClean="0"/>
              <a:t>Military and Overseas</a:t>
            </a:r>
          </a:p>
          <a:p>
            <a:r>
              <a:rPr lang="en-US" dirty="0" smtClean="0"/>
              <a:t>Absentee</a:t>
            </a:r>
          </a:p>
          <a:p>
            <a:r>
              <a:rPr lang="en-US" dirty="0" smtClean="0"/>
              <a:t>Ballot Certificate</a:t>
            </a:r>
          </a:p>
          <a:p>
            <a:r>
              <a:rPr lang="en-US" dirty="0" smtClean="0"/>
              <a:t>EL-122M</a:t>
            </a:r>
            <a:endParaRPr lang="en-US" dirty="0"/>
          </a:p>
        </p:txBody>
      </p:sp>
    </p:spTree>
    <p:extLst>
      <p:ext uri="{BB962C8B-B14F-4D97-AF65-F5344CB8AC3E}">
        <p14:creationId xmlns:p14="http://schemas.microsoft.com/office/powerpoint/2010/main" val="2809203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016"/>
            <a:ext cx="8596668" cy="615635"/>
          </a:xfrm>
        </p:spPr>
        <p:txBody>
          <a:bodyPr>
            <a:normAutofit fontScale="90000"/>
          </a:bodyPr>
          <a:lstStyle/>
          <a:p>
            <a:pPr algn="ctr"/>
            <a:r>
              <a:rPr lang="en-US" dirty="0"/>
              <a:t>ABSENTEE BALLOT ENVELOPES</a:t>
            </a:r>
          </a:p>
        </p:txBody>
      </p:sp>
      <p:pic>
        <p:nvPicPr>
          <p:cNvPr id="4" name="Content Placeholder 3"/>
          <p:cNvPicPr>
            <a:picLocks noGrp="1" noChangeAspect="1"/>
          </p:cNvPicPr>
          <p:nvPr>
            <p:ph idx="1"/>
          </p:nvPr>
        </p:nvPicPr>
        <p:blipFill>
          <a:blip r:embed="rId3"/>
          <a:stretch>
            <a:fillRect/>
          </a:stretch>
        </p:blipFill>
        <p:spPr>
          <a:xfrm>
            <a:off x="519895" y="702980"/>
            <a:ext cx="2078450" cy="3881437"/>
          </a:xfrm>
          <a:prstGeom prst="rect">
            <a:avLst/>
          </a:prstGeom>
        </p:spPr>
      </p:pic>
      <p:pic>
        <p:nvPicPr>
          <p:cNvPr id="5" name="Picture 4"/>
          <p:cNvPicPr>
            <a:picLocks noChangeAspect="1"/>
          </p:cNvPicPr>
          <p:nvPr/>
        </p:nvPicPr>
        <p:blipFill>
          <a:blip r:embed="rId4"/>
          <a:stretch>
            <a:fillRect/>
          </a:stretch>
        </p:blipFill>
        <p:spPr>
          <a:xfrm rot="16200000">
            <a:off x="1592764" y="3401869"/>
            <a:ext cx="1959416" cy="4509223"/>
          </a:xfrm>
          <a:prstGeom prst="rect">
            <a:avLst/>
          </a:prstGeom>
        </p:spPr>
      </p:pic>
      <p:sp>
        <p:nvSpPr>
          <p:cNvPr id="6" name="TextBox 5"/>
          <p:cNvSpPr txBox="1"/>
          <p:nvPr/>
        </p:nvSpPr>
        <p:spPr>
          <a:xfrm>
            <a:off x="2598345" y="1439501"/>
            <a:ext cx="2428422" cy="1200329"/>
          </a:xfrm>
          <a:prstGeom prst="rect">
            <a:avLst/>
          </a:prstGeom>
          <a:noFill/>
        </p:spPr>
        <p:txBody>
          <a:bodyPr wrap="none" rtlCol="0">
            <a:spAutoFit/>
          </a:bodyPr>
          <a:lstStyle/>
          <a:p>
            <a:r>
              <a:rPr lang="en-US" dirty="0" smtClean="0"/>
              <a:t>Special Voting Deputy</a:t>
            </a:r>
          </a:p>
          <a:p>
            <a:r>
              <a:rPr lang="en-US" dirty="0" smtClean="0"/>
              <a:t>Absentee Ballot </a:t>
            </a:r>
          </a:p>
          <a:p>
            <a:r>
              <a:rPr lang="en-US" dirty="0" smtClean="0"/>
              <a:t>Certificate</a:t>
            </a:r>
          </a:p>
          <a:p>
            <a:r>
              <a:rPr lang="en-US" dirty="0" smtClean="0"/>
              <a:t>EL-122SVD</a:t>
            </a:r>
            <a:endParaRPr lang="en-US" dirty="0"/>
          </a:p>
        </p:txBody>
      </p:sp>
    </p:spTree>
    <p:extLst>
      <p:ext uri="{BB962C8B-B14F-4D97-AF65-F5344CB8AC3E}">
        <p14:creationId xmlns:p14="http://schemas.microsoft.com/office/powerpoint/2010/main" val="3621524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6338"/>
            <a:ext cx="8596668" cy="669956"/>
          </a:xfrm>
        </p:spPr>
        <p:txBody>
          <a:bodyPr/>
          <a:lstStyle/>
          <a:p>
            <a:pPr algn="ctr"/>
            <a:r>
              <a:rPr lang="en-US" dirty="0" smtClean="0"/>
              <a:t>MILITARY/OVERSEAS BALLOTS</a:t>
            </a:r>
            <a:endParaRPr lang="en-US" dirty="0"/>
          </a:p>
        </p:txBody>
      </p:sp>
      <p:sp>
        <p:nvSpPr>
          <p:cNvPr id="3" name="Content Placeholder 2"/>
          <p:cNvSpPr>
            <a:spLocks noGrp="1"/>
          </p:cNvSpPr>
          <p:nvPr>
            <p:ph idx="1"/>
          </p:nvPr>
        </p:nvSpPr>
        <p:spPr>
          <a:xfrm>
            <a:off x="677334" y="1032096"/>
            <a:ext cx="8596668" cy="3926270"/>
          </a:xfrm>
        </p:spPr>
        <p:txBody>
          <a:bodyPr>
            <a:normAutofit/>
          </a:bodyPr>
          <a:lstStyle/>
          <a:p>
            <a:r>
              <a:rPr lang="en-US" dirty="0" smtClean="0"/>
              <a:t>Presidential Preference “Ballot A”</a:t>
            </a:r>
          </a:p>
          <a:p>
            <a:pPr lvl="1"/>
            <a:r>
              <a:rPr lang="en-US" dirty="0" smtClean="0"/>
              <a:t>Only contains Presidential Preference Contest</a:t>
            </a:r>
          </a:p>
          <a:p>
            <a:pPr lvl="1"/>
            <a:r>
              <a:rPr lang="en-US" dirty="0" smtClean="0"/>
              <a:t>The only ballot that Permanently Overseas voters will receive.  </a:t>
            </a:r>
          </a:p>
          <a:p>
            <a:pPr lvl="1"/>
            <a:r>
              <a:rPr lang="en-US" dirty="0" smtClean="0"/>
              <a:t>This is not the same as the Presidential Only ballot used in the November General Election.</a:t>
            </a:r>
          </a:p>
          <a:p>
            <a:r>
              <a:rPr lang="en-US" dirty="0" smtClean="0"/>
              <a:t>Presidential Preference “Ballot B”</a:t>
            </a:r>
          </a:p>
          <a:p>
            <a:pPr lvl="1"/>
            <a:r>
              <a:rPr lang="en-US" dirty="0" smtClean="0"/>
              <a:t>Sent out to temporarily overseas voters.</a:t>
            </a:r>
          </a:p>
          <a:p>
            <a:pPr lvl="1"/>
            <a:r>
              <a:rPr lang="en-US" dirty="0" smtClean="0"/>
              <a:t>Also contains the Presidential Preference Contest and candidates as well as all other contests with candidates certified form the Spring Primary.</a:t>
            </a:r>
          </a:p>
          <a:p>
            <a:pPr lvl="1"/>
            <a:r>
              <a:rPr lang="en-US" dirty="0" smtClean="0"/>
              <a:t>Ballot B will supersede Ballot A if returned.  Ballot A will no longer count.</a:t>
            </a:r>
            <a:endParaRPr lang="en-US" dirty="0"/>
          </a:p>
        </p:txBody>
      </p:sp>
    </p:spTree>
    <p:extLst>
      <p:ext uri="{BB962C8B-B14F-4D97-AF65-F5344CB8AC3E}">
        <p14:creationId xmlns:p14="http://schemas.microsoft.com/office/powerpoint/2010/main" val="94527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0143733" cy="1507067"/>
          </a:xfrm>
        </p:spPr>
        <p:txBody>
          <a:bodyPr>
            <a:normAutofit/>
          </a:bodyPr>
          <a:lstStyle/>
          <a:p>
            <a:pPr algn="ctr"/>
            <a:r>
              <a:rPr lang="en-US" b="1" dirty="0" smtClean="0"/>
              <a:t>Election Inspectors/Poll Workers</a:t>
            </a:r>
            <a:br>
              <a:rPr lang="en-US" b="1" dirty="0" smtClean="0"/>
            </a:br>
            <a:r>
              <a:rPr lang="en-US" b="1" dirty="0" smtClean="0"/>
              <a:t>Training Requirements</a:t>
            </a:r>
            <a:endParaRPr lang="en-US" b="1" dirty="0"/>
          </a:p>
        </p:txBody>
      </p:sp>
      <p:pic>
        <p:nvPicPr>
          <p:cNvPr id="4" name="Content Placeholder 3"/>
          <p:cNvPicPr>
            <a:picLocks noGrp="1" noChangeAspect="1"/>
          </p:cNvPicPr>
          <p:nvPr>
            <p:ph idx="1"/>
          </p:nvPr>
        </p:nvPicPr>
        <p:blipFill>
          <a:blip r:embed="rId3"/>
          <a:stretch>
            <a:fillRect/>
          </a:stretch>
        </p:blipFill>
        <p:spPr>
          <a:xfrm>
            <a:off x="271603" y="235390"/>
            <a:ext cx="10782677" cy="4280056"/>
          </a:xfrm>
          <a:prstGeom prst="rect">
            <a:avLst/>
          </a:prstGeom>
        </p:spPr>
      </p:pic>
    </p:spTree>
    <p:extLst>
      <p:ext uri="{BB962C8B-B14F-4D97-AF65-F5344CB8AC3E}">
        <p14:creationId xmlns:p14="http://schemas.microsoft.com/office/powerpoint/2010/main" val="2871505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304"/>
            <a:ext cx="6764615" cy="953037"/>
          </a:xfrm>
        </p:spPr>
        <p:txBody>
          <a:bodyPr>
            <a:normAutofit/>
          </a:bodyPr>
          <a:lstStyle/>
          <a:p>
            <a:pPr algn="ctr"/>
            <a:r>
              <a:rPr lang="en-US" sz="2800" dirty="0" smtClean="0"/>
              <a:t>BOARD OF CANVASS</a:t>
            </a:r>
            <a:br>
              <a:rPr lang="en-US" sz="2800" dirty="0" smtClean="0"/>
            </a:br>
            <a:r>
              <a:rPr lang="en-US" sz="2800" dirty="0" smtClean="0"/>
              <a:t>TABULAR STATEMENT OF VOTES CAST</a:t>
            </a:r>
            <a:endParaRPr lang="en-US" sz="2800" dirty="0"/>
          </a:p>
        </p:txBody>
      </p:sp>
      <p:sp>
        <p:nvSpPr>
          <p:cNvPr id="3" name="Content Placeholder 2"/>
          <p:cNvSpPr>
            <a:spLocks noGrp="1"/>
          </p:cNvSpPr>
          <p:nvPr>
            <p:ph idx="1"/>
          </p:nvPr>
        </p:nvSpPr>
        <p:spPr>
          <a:xfrm>
            <a:off x="180304" y="1133341"/>
            <a:ext cx="7830355" cy="5537915"/>
          </a:xfrm>
        </p:spPr>
        <p:txBody>
          <a:bodyPr>
            <a:normAutofit fontScale="92500" lnSpcReduction="10000"/>
          </a:bodyPr>
          <a:lstStyle/>
          <a:p>
            <a:pPr marL="0" indent="0">
              <a:buNone/>
            </a:pPr>
            <a:r>
              <a:rPr lang="en-US" dirty="0"/>
              <a:t>Instructions for Municipal Canvass</a:t>
            </a:r>
            <a:r>
              <a:rPr lang="en-US" dirty="0" smtClean="0"/>
              <a:t>: Used for </a:t>
            </a:r>
            <a:endParaRPr lang="en-US" dirty="0"/>
          </a:p>
          <a:p>
            <a:pPr marL="0" indent="0">
              <a:buNone/>
            </a:pPr>
            <a:r>
              <a:rPr lang="en-US" dirty="0"/>
              <a:t>• Write the name of your municipality, the kind of election: primary, spring, or special election, etc., and the date of </a:t>
            </a:r>
            <a:r>
              <a:rPr lang="en-US" dirty="0" smtClean="0"/>
              <a:t>the election </a:t>
            </a:r>
            <a:r>
              <a:rPr lang="en-US" dirty="0"/>
              <a:t>in the heading.</a:t>
            </a:r>
          </a:p>
          <a:p>
            <a:pPr marL="0" indent="0">
              <a:buNone/>
            </a:pPr>
            <a:r>
              <a:rPr lang="en-US" dirty="0"/>
              <a:t>• Enter the complete name of the office with the seat or district number in the shaded area</a:t>
            </a:r>
            <a:r>
              <a:rPr lang="en-US" dirty="0" smtClean="0"/>
              <a:t>. </a:t>
            </a:r>
          </a:p>
          <a:p>
            <a:pPr marL="0" indent="0">
              <a:buNone/>
            </a:pPr>
            <a:r>
              <a:rPr lang="en-US" dirty="0" smtClean="0"/>
              <a:t>• </a:t>
            </a:r>
            <a:r>
              <a:rPr lang="en-US" dirty="0"/>
              <a:t>List the names of the candidates for the office in ballot order below the shaded area.</a:t>
            </a:r>
          </a:p>
          <a:p>
            <a:pPr marL="0" indent="0">
              <a:buNone/>
            </a:pPr>
            <a:r>
              <a:rPr lang="en-US" dirty="0"/>
              <a:t>• Make sure that all wards or ward combinations are listed in proper numerical order in the left hand column. </a:t>
            </a:r>
            <a:r>
              <a:rPr lang="en-US" dirty="0" smtClean="0"/>
              <a:t>The smallest </a:t>
            </a:r>
            <a:r>
              <a:rPr lang="en-US" dirty="0"/>
              <a:t>number in a combination determines the order. (Example: Wards 1&amp;4; Wards 2,6 &amp; 7; and Wards 3&amp;5.)</a:t>
            </a:r>
          </a:p>
          <a:p>
            <a:pPr marL="0" indent="0">
              <a:buNone/>
            </a:pPr>
            <a:r>
              <a:rPr lang="en-US" dirty="0"/>
              <a:t>• For each reporting unit, list the number of votes cast for each candidate.</a:t>
            </a:r>
          </a:p>
          <a:p>
            <a:pPr marL="0" indent="0">
              <a:buNone/>
            </a:pPr>
            <a:r>
              <a:rPr lang="en-US" dirty="0"/>
              <a:t>• Don’t forget the write-in votes - they must be listed individually by name.</a:t>
            </a:r>
          </a:p>
          <a:p>
            <a:pPr marL="0" indent="0">
              <a:buNone/>
            </a:pPr>
            <a:r>
              <a:rPr lang="en-US" dirty="0"/>
              <a:t>• Enter the total number of votes cast for each candidate in the Total Votes Casts – Candidates column.</a:t>
            </a:r>
          </a:p>
          <a:p>
            <a:pPr marL="0" indent="0">
              <a:buNone/>
            </a:pPr>
            <a:r>
              <a:rPr lang="en-US" dirty="0"/>
              <a:t>• Enter the total number of votes cast (not voters!) for each office in the Total Votes Cast-Office column. This </a:t>
            </a:r>
            <a:r>
              <a:rPr lang="en-US" dirty="0" smtClean="0"/>
              <a:t>total is </a:t>
            </a:r>
            <a:r>
              <a:rPr lang="en-US" dirty="0"/>
              <a:t>the sum of the vote totals for each candidate plus the write-ins</a:t>
            </a:r>
          </a:p>
        </p:txBody>
      </p:sp>
      <p:pic>
        <p:nvPicPr>
          <p:cNvPr id="4" name="Picture 3"/>
          <p:cNvPicPr>
            <a:picLocks noChangeAspect="1"/>
          </p:cNvPicPr>
          <p:nvPr/>
        </p:nvPicPr>
        <p:blipFill>
          <a:blip r:embed="rId3"/>
          <a:stretch>
            <a:fillRect/>
          </a:stretch>
        </p:blipFill>
        <p:spPr>
          <a:xfrm>
            <a:off x="8010659" y="325926"/>
            <a:ext cx="4039503" cy="6345330"/>
          </a:xfrm>
          <a:prstGeom prst="rect">
            <a:avLst/>
          </a:prstGeom>
        </p:spPr>
      </p:pic>
    </p:spTree>
    <p:extLst>
      <p:ext uri="{BB962C8B-B14F-4D97-AF65-F5344CB8AC3E}">
        <p14:creationId xmlns:p14="http://schemas.microsoft.com/office/powerpoint/2010/main" val="3658202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7" y="231820"/>
            <a:ext cx="7662930" cy="1275008"/>
          </a:xfrm>
        </p:spPr>
        <p:txBody>
          <a:bodyPr/>
          <a:lstStyle/>
          <a:p>
            <a:pPr algn="ctr"/>
            <a:r>
              <a:rPr lang="en-US" dirty="0" smtClean="0"/>
              <a:t>THE FOUR PRINCIPALS FOR COUNTING WRITE-INS</a:t>
            </a:r>
            <a:endParaRPr lang="en-US" dirty="0"/>
          </a:p>
        </p:txBody>
      </p:sp>
      <p:pic>
        <p:nvPicPr>
          <p:cNvPr id="4" name="Content Placeholder 3"/>
          <p:cNvPicPr>
            <a:picLocks noGrp="1" noChangeAspect="1"/>
          </p:cNvPicPr>
          <p:nvPr>
            <p:ph idx="1"/>
          </p:nvPr>
        </p:nvPicPr>
        <p:blipFill>
          <a:blip r:embed="rId3"/>
          <a:stretch>
            <a:fillRect/>
          </a:stretch>
        </p:blipFill>
        <p:spPr>
          <a:xfrm>
            <a:off x="677862" y="1674254"/>
            <a:ext cx="9406295" cy="4520484"/>
          </a:xfrm>
          <a:prstGeom prst="rect">
            <a:avLst/>
          </a:prstGeom>
        </p:spPr>
      </p:pic>
    </p:spTree>
    <p:extLst>
      <p:ext uri="{BB962C8B-B14F-4D97-AF65-F5344CB8AC3E}">
        <p14:creationId xmlns:p14="http://schemas.microsoft.com/office/powerpoint/2010/main" val="2988779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8230"/>
            <a:ext cx="8596668" cy="624689"/>
          </a:xfrm>
        </p:spPr>
        <p:txBody>
          <a:bodyPr>
            <a:normAutofit fontScale="90000"/>
          </a:bodyPr>
          <a:lstStyle/>
          <a:p>
            <a:pPr algn="ctr"/>
            <a:r>
              <a:rPr lang="en-US" dirty="0" smtClean="0"/>
              <a:t>TALLY SHEETS</a:t>
            </a:r>
            <a:endParaRPr lang="en-US" dirty="0"/>
          </a:p>
        </p:txBody>
      </p:sp>
      <p:pic>
        <p:nvPicPr>
          <p:cNvPr id="4" name="Content Placeholder 3"/>
          <p:cNvPicPr>
            <a:picLocks noGrp="1" noChangeAspect="1"/>
          </p:cNvPicPr>
          <p:nvPr>
            <p:ph idx="1"/>
          </p:nvPr>
        </p:nvPicPr>
        <p:blipFill>
          <a:blip r:embed="rId3"/>
          <a:stretch>
            <a:fillRect/>
          </a:stretch>
        </p:blipFill>
        <p:spPr>
          <a:xfrm>
            <a:off x="172015" y="1041149"/>
            <a:ext cx="10375271" cy="5622202"/>
          </a:xfrm>
          <a:prstGeom prst="rect">
            <a:avLst/>
          </a:prstGeom>
        </p:spPr>
      </p:pic>
    </p:spTree>
    <p:extLst>
      <p:ext uri="{BB962C8B-B14F-4D97-AF65-F5344CB8AC3E}">
        <p14:creationId xmlns:p14="http://schemas.microsoft.com/office/powerpoint/2010/main" val="3223969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4" y="1086416"/>
            <a:ext cx="4137433" cy="1973655"/>
          </a:xfrm>
        </p:spPr>
        <p:txBody>
          <a:bodyPr>
            <a:normAutofit lnSpcReduction="10000"/>
          </a:bodyPr>
          <a:lstStyle/>
          <a:p>
            <a:r>
              <a:rPr lang="en-US" altLang="en-US" b="1" dirty="0">
                <a:latin typeface="Arial" panose="020B0604020202020204" pitchFamily="34" charset="0"/>
              </a:rPr>
              <a:t>The </a:t>
            </a:r>
            <a:r>
              <a:rPr lang="en-US" altLang="en-US" b="1" dirty="0" smtClean="0">
                <a:latin typeface="Arial" panose="020B0604020202020204" pitchFamily="34" charset="0"/>
              </a:rPr>
              <a:t>Post Election </a:t>
            </a:r>
            <a:r>
              <a:rPr lang="en-US" altLang="en-US" b="1" dirty="0">
                <a:latin typeface="Arial" panose="020B0604020202020204" pitchFamily="34" charset="0"/>
              </a:rPr>
              <a:t>Checklist is in your manual. The municipal clerk should provide a copy of this checklist.</a:t>
            </a:r>
          </a:p>
          <a:p>
            <a:r>
              <a:rPr lang="en-US" altLang="en-US" b="1" dirty="0" smtClean="0">
                <a:latin typeface="Arial" panose="020B0604020202020204" pitchFamily="34" charset="0"/>
              </a:rPr>
              <a:t>This </a:t>
            </a:r>
            <a:r>
              <a:rPr lang="en-US" altLang="en-US" b="1" dirty="0">
                <a:latin typeface="Arial" panose="020B0604020202020204" pitchFamily="34" charset="0"/>
              </a:rPr>
              <a:t>checklist lists </a:t>
            </a:r>
            <a:r>
              <a:rPr lang="en-US" altLang="en-US" b="1" dirty="0" smtClean="0">
                <a:latin typeface="Arial" panose="020B0604020202020204" pitchFamily="34" charset="0"/>
              </a:rPr>
              <a:t>some of the materials </a:t>
            </a:r>
            <a:r>
              <a:rPr lang="en-US" altLang="en-US" b="1" dirty="0">
                <a:latin typeface="Arial" panose="020B0604020202020204" pitchFamily="34" charset="0"/>
              </a:rPr>
              <a:t>needed </a:t>
            </a:r>
            <a:r>
              <a:rPr lang="en-US" altLang="en-US" b="1" dirty="0" smtClean="0">
                <a:latin typeface="Arial" panose="020B0604020202020204" pitchFamily="34" charset="0"/>
              </a:rPr>
              <a:t>after closing the polls.    </a:t>
            </a:r>
            <a:endParaRPr lang="en-US" altLang="en-US" b="1" dirty="0">
              <a:latin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3"/>
          <a:stretch>
            <a:fillRect/>
          </a:stretch>
        </p:blipFill>
        <p:spPr>
          <a:xfrm>
            <a:off x="4870764" y="156455"/>
            <a:ext cx="7017568" cy="6534056"/>
          </a:xfrm>
          <a:prstGeom prst="rect">
            <a:avLst/>
          </a:prstGeom>
        </p:spPr>
      </p:pic>
    </p:spTree>
    <p:extLst>
      <p:ext uri="{BB962C8B-B14F-4D97-AF65-F5344CB8AC3E}">
        <p14:creationId xmlns:p14="http://schemas.microsoft.com/office/powerpoint/2010/main" val="4099466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35803"/>
            <a:ext cx="9428510" cy="1303698"/>
          </a:xfrm>
        </p:spPr>
        <p:txBody>
          <a:bodyPr>
            <a:normAutofit/>
          </a:bodyPr>
          <a:lstStyle/>
          <a:p>
            <a:pPr algn="ctr"/>
            <a:r>
              <a:rPr lang="en-US" b="1" dirty="0" smtClean="0"/>
              <a:t>ELECTION EMERGENCIES</a:t>
            </a:r>
            <a:br>
              <a:rPr lang="en-US" b="1" dirty="0" smtClean="0"/>
            </a:br>
            <a:r>
              <a:rPr lang="en-US" b="1" dirty="0" smtClean="0"/>
              <a:t>(what if’s)</a:t>
            </a:r>
            <a:endParaRPr lang="en-US" b="1" dirty="0"/>
          </a:p>
        </p:txBody>
      </p:sp>
      <p:sp>
        <p:nvSpPr>
          <p:cNvPr id="3" name="Content Placeholder 2"/>
          <p:cNvSpPr>
            <a:spLocks noGrp="1"/>
          </p:cNvSpPr>
          <p:nvPr>
            <p:ph idx="1"/>
          </p:nvPr>
        </p:nvSpPr>
        <p:spPr>
          <a:xfrm>
            <a:off x="684212" y="1738264"/>
            <a:ext cx="8534400" cy="4418091"/>
          </a:xfrm>
        </p:spPr>
        <p:txBody>
          <a:bodyPr/>
          <a:lstStyle/>
          <a:p>
            <a:r>
              <a:rPr lang="en-US" dirty="0" smtClean="0"/>
              <a:t>What if a ballot jams in the voting machine?</a:t>
            </a:r>
          </a:p>
          <a:p>
            <a:r>
              <a:rPr lang="en-US" dirty="0" smtClean="0"/>
              <a:t>What if your voting machine quits working altogether?</a:t>
            </a:r>
          </a:p>
          <a:p>
            <a:endParaRPr lang="en-US" dirty="0"/>
          </a:p>
          <a:p>
            <a:pPr marL="0" indent="0">
              <a:buNone/>
            </a:pPr>
            <a:r>
              <a:rPr lang="en-US" dirty="0" smtClean="0"/>
              <a:t>Resources:</a:t>
            </a:r>
          </a:p>
          <a:p>
            <a:pPr marL="0" indent="0">
              <a:buNone/>
            </a:pPr>
            <a:r>
              <a:rPr lang="en-US" dirty="0" smtClean="0"/>
              <a:t>Election Day Manual</a:t>
            </a:r>
          </a:p>
          <a:p>
            <a:pPr marL="0" indent="0">
              <a:buNone/>
            </a:pPr>
            <a:r>
              <a:rPr lang="en-US" dirty="0" smtClean="0"/>
              <a:t>WEC (Wisconsin Elections Commission)	1-866-VOTE-WI – Election Process</a:t>
            </a:r>
          </a:p>
          <a:p>
            <a:pPr marL="0" indent="0">
              <a:buNone/>
            </a:pPr>
            <a:r>
              <a:rPr lang="en-US" dirty="0" smtClean="0"/>
              <a:t>ES&amp;S (Election Systems &amp; Software)	1-877-ESS-VOTE – Equipment Issues</a:t>
            </a:r>
          </a:p>
          <a:p>
            <a:pPr marL="0" indent="0">
              <a:buNone/>
            </a:pPr>
            <a:r>
              <a:rPr lang="en-US" dirty="0" smtClean="0"/>
              <a:t>County Clerk’s Office					1-715-539-1019</a:t>
            </a:r>
          </a:p>
          <a:p>
            <a:pPr marL="0" indent="0">
              <a:buNone/>
            </a:pPr>
            <a:r>
              <a:rPr lang="en-US" dirty="0" smtClean="0"/>
              <a:t>Chris Marlowe’s Cell					1-715-297-7665</a:t>
            </a:r>
            <a:endParaRPr lang="en-US" dirty="0"/>
          </a:p>
        </p:txBody>
      </p:sp>
    </p:spTree>
    <p:extLst>
      <p:ext uri="{BB962C8B-B14F-4D97-AF65-F5344CB8AC3E}">
        <p14:creationId xmlns:p14="http://schemas.microsoft.com/office/powerpoint/2010/main" val="3344736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08642"/>
            <a:ext cx="8534400" cy="724277"/>
          </a:xfrm>
        </p:spPr>
        <p:txBody>
          <a:bodyPr/>
          <a:lstStyle/>
          <a:p>
            <a:pPr algn="ctr"/>
            <a:r>
              <a:rPr lang="en-US" b="1" dirty="0" smtClean="0"/>
              <a:t>Election MANUALS</a:t>
            </a:r>
            <a:endParaRPr lang="en-US" b="1" dirty="0"/>
          </a:p>
        </p:txBody>
      </p:sp>
      <p:sp>
        <p:nvSpPr>
          <p:cNvPr id="3" name="Content Placeholder 2"/>
          <p:cNvSpPr>
            <a:spLocks noGrp="1"/>
          </p:cNvSpPr>
          <p:nvPr>
            <p:ph idx="1"/>
          </p:nvPr>
        </p:nvSpPr>
        <p:spPr>
          <a:xfrm>
            <a:off x="167425" y="1213164"/>
            <a:ext cx="8757634" cy="5303546"/>
          </a:xfrm>
        </p:spPr>
        <p:txBody>
          <a:bodyPr>
            <a:normAutofit/>
          </a:bodyPr>
          <a:lstStyle/>
          <a:p>
            <a:pPr marL="0" indent="0">
              <a:buNone/>
            </a:pPr>
            <a:r>
              <a:rPr lang="en-US" sz="2400" b="1" dirty="0" smtClean="0"/>
              <a:t>The Election Day and Election Administration Manuals have been updated.</a:t>
            </a:r>
          </a:p>
          <a:p>
            <a:pPr marL="0" indent="0">
              <a:buNone/>
            </a:pPr>
            <a:r>
              <a:rPr lang="en-US" sz="2400" b="1" dirty="0" smtClean="0">
                <a:solidFill>
                  <a:srgbClr val="FF0000"/>
                </a:solidFill>
              </a:rPr>
              <a:t>Two new sections </a:t>
            </a:r>
            <a:r>
              <a:rPr lang="en-US" sz="2400" b="1" dirty="0" smtClean="0"/>
              <a:t>have been added:</a:t>
            </a:r>
            <a:br>
              <a:rPr lang="en-US" sz="2400" b="1" dirty="0" smtClean="0"/>
            </a:br>
            <a:r>
              <a:rPr lang="en-US" sz="2400" b="1" dirty="0" smtClean="0"/>
              <a:t>“Spoiling and Replacement Ballots” – covers a municipal clerk’s ability to send a new absentee ballot to a voter when returned ballot is spoiled or damaged.</a:t>
            </a:r>
          </a:p>
          <a:p>
            <a:pPr marL="0" indent="0">
              <a:buNone/>
            </a:pPr>
            <a:r>
              <a:rPr lang="en-US" sz="2400" b="1" dirty="0" smtClean="0"/>
              <a:t>“Voter Correction of Incomplete Absentee Certificate Envelopes” – covers a clerk’s ability to return absentee ballots to voters when there are defects on the certificate envelopes.</a:t>
            </a:r>
          </a:p>
          <a:p>
            <a:pPr marL="0" indent="0">
              <a:buNone/>
            </a:pPr>
            <a:r>
              <a:rPr lang="en-US" sz="2400" b="1" dirty="0" smtClean="0"/>
              <a:t>Both </a:t>
            </a:r>
            <a:r>
              <a:rPr lang="en-US" sz="2400" b="1" dirty="0"/>
              <a:t>manuals can be printed from the WEC </a:t>
            </a:r>
            <a:r>
              <a:rPr lang="en-US" sz="2400" b="1" dirty="0" smtClean="0"/>
              <a:t>website or ordered from the WEC or Lincoln County Clerk’s office.</a:t>
            </a:r>
            <a:endParaRPr lang="en-US" sz="2400" b="1" dirty="0"/>
          </a:p>
        </p:txBody>
      </p:sp>
      <p:pic>
        <p:nvPicPr>
          <p:cNvPr id="4" name="Picture 3"/>
          <p:cNvPicPr>
            <a:picLocks noChangeAspect="1"/>
          </p:cNvPicPr>
          <p:nvPr/>
        </p:nvPicPr>
        <p:blipFill>
          <a:blip r:embed="rId3"/>
          <a:stretch>
            <a:fillRect/>
          </a:stretch>
        </p:blipFill>
        <p:spPr>
          <a:xfrm>
            <a:off x="8925059" y="108643"/>
            <a:ext cx="2708643" cy="3017523"/>
          </a:xfrm>
          <a:prstGeom prst="rect">
            <a:avLst/>
          </a:prstGeom>
          <a:ln>
            <a:noFill/>
          </a:ln>
        </p:spPr>
      </p:pic>
      <p:pic>
        <p:nvPicPr>
          <p:cNvPr id="5" name="Picture 4"/>
          <p:cNvPicPr>
            <a:picLocks noChangeAspect="1"/>
          </p:cNvPicPr>
          <p:nvPr/>
        </p:nvPicPr>
        <p:blipFill>
          <a:blip r:embed="rId4"/>
          <a:stretch>
            <a:fillRect/>
          </a:stretch>
        </p:blipFill>
        <p:spPr>
          <a:xfrm>
            <a:off x="8925060" y="3189007"/>
            <a:ext cx="2708642" cy="3327703"/>
          </a:xfrm>
          <a:prstGeom prst="rect">
            <a:avLst/>
          </a:prstGeom>
        </p:spPr>
      </p:pic>
    </p:spTree>
    <p:extLst>
      <p:ext uri="{BB962C8B-B14F-4D97-AF65-F5344CB8AC3E}">
        <p14:creationId xmlns:p14="http://schemas.microsoft.com/office/powerpoint/2010/main" val="687751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83336"/>
            <a:ext cx="10469657" cy="1056067"/>
          </a:xfrm>
        </p:spPr>
        <p:txBody>
          <a:bodyPr/>
          <a:lstStyle/>
          <a:p>
            <a:pPr algn="ctr"/>
            <a:r>
              <a:rPr lang="en-US" b="1" dirty="0" smtClean="0"/>
              <a:t>WEC SOCIAL MEDIA CALENDARS</a:t>
            </a:r>
            <a:endParaRPr lang="en-US" b="1" dirty="0"/>
          </a:p>
        </p:txBody>
      </p:sp>
      <p:sp>
        <p:nvSpPr>
          <p:cNvPr id="3" name="Content Placeholder 2"/>
          <p:cNvSpPr>
            <a:spLocks noGrp="1"/>
          </p:cNvSpPr>
          <p:nvPr>
            <p:ph idx="1"/>
          </p:nvPr>
        </p:nvSpPr>
        <p:spPr>
          <a:xfrm>
            <a:off x="684212" y="1455312"/>
            <a:ext cx="8927621" cy="4121239"/>
          </a:xfrm>
        </p:spPr>
        <p:txBody>
          <a:bodyPr/>
          <a:lstStyle/>
          <a:p>
            <a:pPr marL="0" indent="0">
              <a:buNone/>
            </a:pPr>
            <a:r>
              <a:rPr lang="en-US" sz="2400" b="1" dirty="0"/>
              <a:t>To share important election-related dates and deadlines with voters in your community, the WEC Public Information Office plans to publish a 2024 Spring Primary social media calendar in the coming days. The resource will provide suggested social media posts for you to use on your Facebook, X (formerly known as Twitter), and other social media pages. The Public Information Office will also plan on publishing another social media calendar ahead of the April 2 Spring Election</a:t>
            </a:r>
          </a:p>
          <a:p>
            <a:pPr marL="0" indent="0">
              <a:buNone/>
            </a:pPr>
            <a:endParaRPr lang="en-US" dirty="0"/>
          </a:p>
        </p:txBody>
      </p:sp>
    </p:spTree>
    <p:extLst>
      <p:ext uri="{BB962C8B-B14F-4D97-AF65-F5344CB8AC3E}">
        <p14:creationId xmlns:p14="http://schemas.microsoft.com/office/powerpoint/2010/main" val="3162038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Non-Confrontation Techniques for Election Workers</a:t>
            </a:r>
            <a:endParaRPr lang="en-US" dirty="0"/>
          </a:p>
        </p:txBody>
      </p:sp>
      <p:pic>
        <p:nvPicPr>
          <p:cNvPr id="6" name="rCWt7gDwEPc"/>
          <p:cNvPicPr>
            <a:picLocks noGrp="1" noRot="1" noChangeAspect="1"/>
          </p:cNvPicPr>
          <p:nvPr>
            <p:ph idx="1"/>
            <a:videoFile r:link="rId1"/>
          </p:nvPr>
        </p:nvPicPr>
        <p:blipFill>
          <a:blip r:embed="rId4"/>
          <a:stretch>
            <a:fillRect/>
          </a:stretch>
        </p:blipFill>
        <p:spPr>
          <a:xfrm>
            <a:off x="1485444" y="1887082"/>
            <a:ext cx="7522754" cy="4231549"/>
          </a:xfrm>
          <a:prstGeom prst="rect">
            <a:avLst/>
          </a:prstGeom>
        </p:spPr>
      </p:pic>
    </p:spTree>
    <p:extLst>
      <p:ext uri="{BB962C8B-B14F-4D97-AF65-F5344CB8AC3E}">
        <p14:creationId xmlns:p14="http://schemas.microsoft.com/office/powerpoint/2010/main" val="1501143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578"/>
            <a:ext cx="9767432" cy="1209083"/>
          </a:xfrm>
        </p:spPr>
        <p:txBody>
          <a:bodyPr>
            <a:normAutofit/>
          </a:bodyPr>
          <a:lstStyle/>
          <a:p>
            <a:pPr algn="ctr"/>
            <a:r>
              <a:rPr lang="en-US" dirty="0" smtClean="0"/>
              <a:t>ELECTION NIGHT PLAN</a:t>
            </a:r>
            <a:br>
              <a:rPr lang="en-US" dirty="0" smtClean="0"/>
            </a:br>
            <a:r>
              <a:rPr lang="en-US" dirty="0" smtClean="0"/>
              <a:t>(AFTER THE POLLS CLOSE)</a:t>
            </a:r>
            <a:endParaRPr lang="en-US" dirty="0"/>
          </a:p>
        </p:txBody>
      </p:sp>
      <p:sp>
        <p:nvSpPr>
          <p:cNvPr id="3" name="Content Placeholder 2"/>
          <p:cNvSpPr>
            <a:spLocks noGrp="1"/>
          </p:cNvSpPr>
          <p:nvPr>
            <p:ph idx="1"/>
          </p:nvPr>
        </p:nvSpPr>
        <p:spPr>
          <a:xfrm>
            <a:off x="154546" y="1466661"/>
            <a:ext cx="10612192" cy="5037170"/>
          </a:xfrm>
        </p:spPr>
        <p:txBody>
          <a:bodyPr>
            <a:normAutofit fontScale="92500" lnSpcReduction="20000"/>
          </a:bodyPr>
          <a:lstStyle/>
          <a:p>
            <a:pPr marL="0" indent="0">
              <a:buNone/>
            </a:pPr>
            <a:r>
              <a:rPr lang="en-US" sz="2000" u="sng" dirty="0" smtClean="0"/>
              <a:t>NORTHERN MUNICIPALITIES</a:t>
            </a:r>
            <a:endParaRPr lang="en-US" sz="2000" u="sng" dirty="0"/>
          </a:p>
          <a:p>
            <a:pPr>
              <a:buFont typeface="Wingdings" panose="05000000000000000000" pitchFamily="2" charset="2"/>
              <a:buChar char="Ø"/>
            </a:pPr>
            <a:r>
              <a:rPr lang="en-US" dirty="0" smtClean="0"/>
              <a:t>On election night municipalities will transport their black boxes with the media sticks to Sara Park/Bradley Town Hall after polls close and shortly after report tapes are printed.  (no later than 8:30pm) and then return to their polling location to complete post election process, if instructed.</a:t>
            </a:r>
            <a:br>
              <a:rPr lang="en-US" dirty="0" smtClean="0"/>
            </a:br>
            <a:r>
              <a:rPr lang="en-US" dirty="0" smtClean="0">
                <a:solidFill>
                  <a:srgbClr val="FF0000"/>
                </a:solidFill>
              </a:rPr>
              <a:t>(Per WI </a:t>
            </a:r>
            <a:r>
              <a:rPr lang="en-US" smtClean="0">
                <a:solidFill>
                  <a:srgbClr val="FF0000"/>
                </a:solidFill>
              </a:rPr>
              <a:t>State Statute 5.85 (5), </a:t>
            </a:r>
            <a:r>
              <a:rPr lang="en-US" dirty="0" smtClean="0">
                <a:solidFill>
                  <a:srgbClr val="FF0000"/>
                </a:solidFill>
              </a:rPr>
              <a:t>election materials are to be transported by “the municipal clerk or 2 of the election officials by the most direct route..)</a:t>
            </a:r>
          </a:p>
          <a:p>
            <a:pPr>
              <a:buFont typeface="Wingdings" panose="05000000000000000000" pitchFamily="2" charset="2"/>
              <a:buChar char="Ø"/>
            </a:pPr>
            <a:r>
              <a:rPr lang="en-US" dirty="0" smtClean="0"/>
              <a:t>Ballots and all other election paperwork should be stored in a secure location overnight.</a:t>
            </a:r>
            <a:br>
              <a:rPr lang="en-US" dirty="0" smtClean="0"/>
            </a:br>
            <a:r>
              <a:rPr lang="en-US" dirty="0" smtClean="0"/>
              <a:t>(Additional seals will be distributed for storing ballots and election paperwork in the DS200 bin, if needed)</a:t>
            </a:r>
          </a:p>
          <a:p>
            <a:pPr>
              <a:buFont typeface="Wingdings" panose="05000000000000000000" pitchFamily="2" charset="2"/>
              <a:buChar char="Ø"/>
            </a:pPr>
            <a:r>
              <a:rPr lang="en-US" dirty="0" smtClean="0"/>
              <a:t>Deliver ballots and all other paperwork to Tomahawk City Hall the morning of April 3, 2024 between the hours of 8:00am-12:00pm. </a:t>
            </a:r>
          </a:p>
          <a:p>
            <a:pPr marL="0" indent="0">
              <a:buNone/>
            </a:pPr>
            <a:r>
              <a:rPr lang="en-US" sz="2000" u="sng" dirty="0" smtClean="0"/>
              <a:t>SOUTHERN MUNICIPALITIES</a:t>
            </a:r>
          </a:p>
          <a:p>
            <a:pPr>
              <a:buFont typeface="Wingdings" panose="05000000000000000000" pitchFamily="2" charset="2"/>
              <a:buChar char="Ø"/>
            </a:pPr>
            <a:r>
              <a:rPr lang="en-US" dirty="0" smtClean="0"/>
              <a:t>On election night municipalities will transport their black boxes with media sticks to the Lincoln County Service Center, County Clerk’s office after polls close and shortly after report tapes are printed and then return to their polling location to complete post election process, if instructed.</a:t>
            </a:r>
            <a:br>
              <a:rPr lang="en-US" dirty="0" smtClean="0"/>
            </a:br>
            <a:endParaRPr lang="en-US" dirty="0" smtClean="0"/>
          </a:p>
          <a:p>
            <a:pPr>
              <a:buFont typeface="Wingdings" panose="05000000000000000000" pitchFamily="2" charset="2"/>
              <a:buChar char="Ø"/>
            </a:pPr>
            <a:r>
              <a:rPr lang="en-US" dirty="0" smtClean="0"/>
              <a:t>The Lincoln County Service Center will be open until 10:00pm on election night for the purpose of delivering ballots and all other paperwork.  Ballots and paperwork may also be delivered the following morning to the Lincoln County Clerk’s Office.  </a:t>
            </a:r>
          </a:p>
          <a:p>
            <a:pPr marL="0" indent="0">
              <a:buNone/>
            </a:pPr>
            <a:endParaRPr lang="en-US" dirty="0"/>
          </a:p>
          <a:p>
            <a:pPr marL="0" indent="0">
              <a:buNone/>
            </a:pPr>
            <a:endParaRPr lang="en-US"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828865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2263" y="887105"/>
            <a:ext cx="3671247" cy="4667534"/>
          </a:xfrm>
          <a:prstGeom prst="rect">
            <a:avLst/>
          </a:prstGeom>
        </p:spPr>
      </p:pic>
      <p:sp>
        <p:nvSpPr>
          <p:cNvPr id="6" name="TextBox 5"/>
          <p:cNvSpPr txBox="1"/>
          <p:nvPr/>
        </p:nvSpPr>
        <p:spPr>
          <a:xfrm>
            <a:off x="3343702" y="3220872"/>
            <a:ext cx="5895832" cy="1323439"/>
          </a:xfrm>
          <a:prstGeom prst="rect">
            <a:avLst/>
          </a:prstGeom>
          <a:noFill/>
        </p:spPr>
        <p:txBody>
          <a:bodyPr wrap="square" rtlCol="0">
            <a:spAutoFit/>
          </a:bodyPr>
          <a:lstStyle/>
          <a:p>
            <a:r>
              <a:rPr lang="en-US" sz="8000" b="1" dirty="0" smtClean="0"/>
              <a:t>QUESTIONS</a:t>
            </a:r>
            <a:endParaRPr lang="en-US" sz="8000" b="1" dirty="0"/>
          </a:p>
        </p:txBody>
      </p:sp>
    </p:spTree>
    <p:extLst>
      <p:ext uri="{BB962C8B-B14F-4D97-AF65-F5344CB8AC3E}">
        <p14:creationId xmlns:p14="http://schemas.microsoft.com/office/powerpoint/2010/main" val="158708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68720" y="896294"/>
            <a:ext cx="8615881" cy="5251010"/>
          </a:xfrm>
          <a:prstGeom prst="rect">
            <a:avLst/>
          </a:prstGeom>
        </p:spPr>
      </p:pic>
      <p:sp>
        <p:nvSpPr>
          <p:cNvPr id="5" name="Title 1"/>
          <p:cNvSpPr>
            <a:spLocks noGrp="1"/>
          </p:cNvSpPr>
          <p:nvPr>
            <p:ph type="title"/>
          </p:nvPr>
        </p:nvSpPr>
        <p:spPr>
          <a:xfrm>
            <a:off x="677333" y="-362139"/>
            <a:ext cx="8792591" cy="1367075"/>
          </a:xfrm>
        </p:spPr>
        <p:txBody>
          <a:bodyPr>
            <a:normAutofit/>
          </a:bodyPr>
          <a:lstStyle/>
          <a:p>
            <a:pPr algn="ctr"/>
            <a:r>
              <a:rPr lang="en-US" sz="4000" dirty="0" smtClean="0"/>
              <a:t/>
            </a:r>
            <a:br>
              <a:rPr lang="en-US" sz="4000" dirty="0" smtClean="0"/>
            </a:br>
            <a:r>
              <a:rPr lang="en-US" sz="3100" b="1" dirty="0" smtClean="0"/>
              <a:t>MCT CERTIFICATION HOURS REPORTING FORM</a:t>
            </a:r>
            <a:endParaRPr lang="en-US" sz="3100" b="1" dirty="0"/>
          </a:p>
        </p:txBody>
      </p:sp>
      <p:sp>
        <p:nvSpPr>
          <p:cNvPr id="6" name="TextBox 5"/>
          <p:cNvSpPr txBox="1"/>
          <p:nvPr/>
        </p:nvSpPr>
        <p:spPr>
          <a:xfrm>
            <a:off x="289711" y="6400800"/>
            <a:ext cx="10846050" cy="369332"/>
          </a:xfrm>
          <a:prstGeom prst="rect">
            <a:avLst/>
          </a:prstGeom>
          <a:noFill/>
        </p:spPr>
        <p:txBody>
          <a:bodyPr wrap="square" rtlCol="0">
            <a:spAutoFit/>
          </a:bodyPr>
          <a:lstStyle/>
          <a:p>
            <a:r>
              <a:rPr lang="en-US" dirty="0" smtClean="0">
                <a:solidFill>
                  <a:srgbClr val="FF0000"/>
                </a:solidFill>
              </a:rPr>
              <a:t>This form should be filled out and submitted to the WEC for recording of training hours. (Handout #1)</a:t>
            </a:r>
            <a:endParaRPr lang="en-US" dirty="0">
              <a:solidFill>
                <a:srgbClr val="FF0000"/>
              </a:solidFill>
            </a:endParaRPr>
          </a:p>
        </p:txBody>
      </p:sp>
    </p:spTree>
    <p:extLst>
      <p:ext uri="{BB962C8B-B14F-4D97-AF65-F5344CB8AC3E}">
        <p14:creationId xmlns:p14="http://schemas.microsoft.com/office/powerpoint/2010/main" val="995312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7936"/>
            <a:ext cx="12232256" cy="6850063"/>
          </a:xfrm>
          <a:prstGeom prst="rect">
            <a:avLst/>
          </a:prstGeom>
        </p:spPr>
      </p:pic>
      <p:sp>
        <p:nvSpPr>
          <p:cNvPr id="4" name="AutoShape 2" descr="Thank Election Heroes Day of Action Tuesday, April 12, 2022 – OCA Greater  Cleveland Chap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2098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44856"/>
            <a:ext cx="11784168" cy="823865"/>
          </a:xfrm>
        </p:spPr>
        <p:txBody>
          <a:bodyPr/>
          <a:lstStyle/>
          <a:p>
            <a:pPr algn="ctr"/>
            <a:r>
              <a:rPr lang="en-US" b="1" dirty="0" smtClean="0"/>
              <a:t>ELECTION OFFICIALS</a:t>
            </a:r>
            <a:endParaRPr lang="en-US" b="1" dirty="0"/>
          </a:p>
        </p:txBody>
      </p:sp>
      <p:sp>
        <p:nvSpPr>
          <p:cNvPr id="6" name="Content Placeholder 5"/>
          <p:cNvSpPr>
            <a:spLocks noGrp="1"/>
          </p:cNvSpPr>
          <p:nvPr>
            <p:ph idx="1"/>
          </p:nvPr>
        </p:nvSpPr>
        <p:spPr>
          <a:xfrm>
            <a:off x="257578" y="697117"/>
            <a:ext cx="10941560" cy="6002447"/>
          </a:xfrm>
        </p:spPr>
        <p:txBody>
          <a:bodyPr>
            <a:normAutofit fontScale="92500" lnSpcReduction="20000"/>
          </a:bodyPr>
          <a:lstStyle/>
          <a:p>
            <a:pPr marL="0" indent="0">
              <a:buNone/>
            </a:pPr>
            <a:r>
              <a:rPr lang="en-US" b="1" dirty="0" smtClean="0"/>
              <a:t>Chief Inspector</a:t>
            </a:r>
            <a:br>
              <a:rPr lang="en-US" b="1" dirty="0" smtClean="0"/>
            </a:br>
            <a:r>
              <a:rPr lang="en-US" dirty="0" smtClean="0"/>
              <a:t> - In charge of the polling place on election day.  Chief inspectors must take the 3-hour Baseline Chief 	Inspector training class before their first election to be certified to conduct the elections.  Chief 	inspectors must take a total of 6 hours of election training each 2-year term to recertify for the following 	term.</a:t>
            </a:r>
            <a:br>
              <a:rPr lang="en-US" dirty="0" smtClean="0"/>
            </a:br>
            <a:r>
              <a:rPr lang="en-US" dirty="0" smtClean="0"/>
              <a:t>-Must have one on duty at all times</a:t>
            </a:r>
          </a:p>
          <a:p>
            <a:pPr marL="0" indent="0">
              <a:buNone/>
            </a:pPr>
            <a:r>
              <a:rPr lang="en-US" b="1" dirty="0" smtClean="0"/>
              <a:t>Election Inspectors/Poll Workers</a:t>
            </a:r>
            <a:br>
              <a:rPr lang="en-US" b="1" dirty="0" smtClean="0"/>
            </a:br>
            <a:r>
              <a:rPr lang="en-US" b="1" dirty="0" smtClean="0"/>
              <a:t>- </a:t>
            </a:r>
            <a:r>
              <a:rPr lang="en-US" dirty="0"/>
              <a:t>Must have at least three poll workers (Includes the Chief Inspector</a:t>
            </a:r>
            <a:r>
              <a:rPr lang="en-US" dirty="0" smtClean="0"/>
              <a:t>)</a:t>
            </a:r>
            <a:br>
              <a:rPr lang="en-US" dirty="0" smtClean="0"/>
            </a:br>
            <a:r>
              <a:rPr lang="en-US" dirty="0" smtClean="0"/>
              <a:t>- State Law requires the municipal clerk to provide some type of election training to election inspectors, but 	does not prescribe the length of the training or establish a curriculum.</a:t>
            </a:r>
            <a:endParaRPr lang="en-US" b="1" dirty="0" smtClean="0"/>
          </a:p>
          <a:p>
            <a:pPr marL="0" indent="0">
              <a:buNone/>
            </a:pPr>
            <a:r>
              <a:rPr lang="en-US" b="1" dirty="0" smtClean="0"/>
              <a:t>Greeter/Tabulators</a:t>
            </a:r>
            <a:r>
              <a:rPr lang="en-US" dirty="0" smtClean="0"/>
              <a:t/>
            </a:r>
            <a:br>
              <a:rPr lang="en-US" dirty="0" smtClean="0"/>
            </a:br>
            <a:r>
              <a:rPr lang="en-US" dirty="0" smtClean="0"/>
              <a:t>-Determine the need for a Greeter (Page 22 Election Day Manual)</a:t>
            </a:r>
            <a:br>
              <a:rPr lang="en-US" dirty="0" smtClean="0"/>
            </a:br>
            <a:r>
              <a:rPr lang="en-US" dirty="0" smtClean="0"/>
              <a:t>- Greet voters on Election Day and help direct them toward the voter registration table or poll book table.  	Tabulators are brought in at the end of the night to help count votes.</a:t>
            </a:r>
            <a:br>
              <a:rPr lang="en-US" dirty="0" smtClean="0"/>
            </a:br>
            <a:r>
              <a:rPr lang="en-US" dirty="0" smtClean="0"/>
              <a:t>- Greeters can be appointed regardless of part affiliation and may temporarily serve as an election inspector 	to cover breaks, unexpected absences, however greeters may not count votes or participate in the 	canvass after the polls close.  </a:t>
            </a:r>
            <a:r>
              <a:rPr lang="en-US" b="1" dirty="0" smtClean="0"/>
              <a:t>NOTE:  </a:t>
            </a:r>
            <a:r>
              <a:rPr lang="en-US" dirty="0" smtClean="0"/>
              <a:t>A greeter is not included in the total number of election officials.</a:t>
            </a:r>
          </a:p>
          <a:p>
            <a:pPr marL="0" indent="0">
              <a:buNone/>
            </a:pPr>
            <a:r>
              <a:rPr lang="en-US" b="1" dirty="0" smtClean="0"/>
              <a:t>Election Registration Officials (ERO)</a:t>
            </a:r>
            <a:br>
              <a:rPr lang="en-US" b="1" dirty="0" smtClean="0"/>
            </a:br>
            <a:r>
              <a:rPr lang="en-US" dirty="0" smtClean="0"/>
              <a:t>– ideally trained as inspectors</a:t>
            </a:r>
            <a:br>
              <a:rPr lang="en-US" dirty="0" smtClean="0"/>
            </a:br>
            <a:r>
              <a:rPr lang="en-US" dirty="0" smtClean="0"/>
              <a:t>- Can register voters at the polls on Election Day, in the clerk’s office during in-person absentee voting or at 	residential care facilities during open registration.</a:t>
            </a:r>
          </a:p>
          <a:p>
            <a:pPr marL="0" indent="0">
              <a:buNone/>
            </a:pPr>
            <a:r>
              <a:rPr lang="en-US" b="1" dirty="0" smtClean="0"/>
              <a:t>Special Voting Deputies (SVDs</a:t>
            </a:r>
            <a:r>
              <a:rPr lang="en-US" dirty="0" smtClean="0"/>
              <a:t>)</a:t>
            </a:r>
            <a:br>
              <a:rPr lang="en-US" dirty="0" smtClean="0"/>
            </a:br>
            <a:r>
              <a:rPr lang="en-US" dirty="0" smtClean="0"/>
              <a:t>– Appointed and trained by the local clerk and work from 22 days (4</a:t>
            </a:r>
            <a:r>
              <a:rPr lang="en-US" baseline="30000" dirty="0" smtClean="0"/>
              <a:t>th</a:t>
            </a:r>
            <a:r>
              <a:rPr lang="en-US" dirty="0" smtClean="0"/>
              <a:t> Monday) before the election until 	election 	day 	to conduct absentee voting in Nursing Homes and Assisted Living Facilities, ideally 	inspectors)</a:t>
            </a:r>
            <a:endParaRPr lang="en-US" dirty="0"/>
          </a:p>
        </p:txBody>
      </p:sp>
    </p:spTree>
    <p:extLst>
      <p:ext uri="{BB962C8B-B14F-4D97-AF65-F5344CB8AC3E}">
        <p14:creationId xmlns:p14="http://schemas.microsoft.com/office/powerpoint/2010/main" val="24029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44856"/>
            <a:ext cx="8534400" cy="814811"/>
          </a:xfrm>
        </p:spPr>
        <p:txBody>
          <a:bodyPr/>
          <a:lstStyle/>
          <a:p>
            <a:pPr algn="ctr"/>
            <a:r>
              <a:rPr lang="en-US" b="1" dirty="0" smtClean="0"/>
              <a:t>PREPARING TO SERVE</a:t>
            </a:r>
            <a:endParaRPr lang="en-US" b="1" dirty="0"/>
          </a:p>
        </p:txBody>
      </p:sp>
      <p:sp>
        <p:nvSpPr>
          <p:cNvPr id="5" name="TextBox 4"/>
          <p:cNvSpPr txBox="1"/>
          <p:nvPr/>
        </p:nvSpPr>
        <p:spPr>
          <a:xfrm>
            <a:off x="289712" y="796706"/>
            <a:ext cx="7206558" cy="5940088"/>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sz="2000" b="1" dirty="0" smtClean="0"/>
              <a:t>Attend Pre-Election/Election </a:t>
            </a:r>
            <a:r>
              <a:rPr lang="en-US" sz="2000" b="1" dirty="0"/>
              <a:t>Day </a:t>
            </a:r>
            <a:r>
              <a:rPr lang="en-US" sz="2000" b="1" dirty="0" smtClean="0"/>
              <a:t>Training</a:t>
            </a:r>
            <a:br>
              <a:rPr lang="en-US" sz="2000" b="1" dirty="0" smtClean="0"/>
            </a:br>
            <a:endParaRPr lang="en-US" sz="2000" b="1" dirty="0"/>
          </a:p>
          <a:p>
            <a:pPr marL="285750" indent="-285750">
              <a:buFont typeface="Wingdings" panose="05000000000000000000" pitchFamily="2" charset="2"/>
              <a:buChar char="§"/>
            </a:pPr>
            <a:r>
              <a:rPr lang="en-US" sz="2000" b="1" dirty="0"/>
              <a:t>Read the Election Day </a:t>
            </a:r>
            <a:r>
              <a:rPr lang="en-US" sz="2000" b="1" dirty="0" smtClean="0"/>
              <a:t>Manual</a:t>
            </a:r>
            <a:br>
              <a:rPr lang="en-US" sz="2000" b="1" dirty="0" smtClean="0"/>
            </a:br>
            <a:endParaRPr lang="en-US" sz="2000" b="1" dirty="0"/>
          </a:p>
          <a:p>
            <a:pPr marL="285750" indent="-285750">
              <a:buFont typeface="Wingdings" panose="05000000000000000000" pitchFamily="2" charset="2"/>
              <a:buChar char="§"/>
            </a:pPr>
            <a:r>
              <a:rPr lang="en-US" sz="2000" b="1" dirty="0"/>
              <a:t>Work with your </a:t>
            </a:r>
            <a:r>
              <a:rPr lang="en-US" sz="2000" b="1" dirty="0" smtClean="0"/>
              <a:t>team</a:t>
            </a:r>
          </a:p>
          <a:p>
            <a:r>
              <a:rPr lang="en-US" sz="2000" b="1" dirty="0"/>
              <a:t>	</a:t>
            </a:r>
            <a:r>
              <a:rPr lang="en-US" sz="2000" b="1" dirty="0" smtClean="0"/>
              <a:t>Number </a:t>
            </a:r>
            <a:r>
              <a:rPr lang="en-US" sz="2000" b="1" dirty="0"/>
              <a:t>of Election Inspectors</a:t>
            </a:r>
          </a:p>
          <a:p>
            <a:r>
              <a:rPr lang="en-US" sz="2000" b="1" dirty="0" smtClean="0"/>
              <a:t>	Any </a:t>
            </a:r>
            <a:r>
              <a:rPr lang="en-US" sz="2000" b="1" dirty="0"/>
              <a:t>Inspectors appointed by a political party?</a:t>
            </a:r>
          </a:p>
          <a:p>
            <a:pPr lvl="1"/>
            <a:r>
              <a:rPr lang="en-US" sz="2000" b="1" dirty="0"/>
              <a:t>Greeter? Election Registration Official?</a:t>
            </a:r>
          </a:p>
          <a:p>
            <a:pPr lvl="1"/>
            <a:r>
              <a:rPr lang="en-US" sz="2000" b="1" dirty="0"/>
              <a:t>End of Line Officer</a:t>
            </a:r>
          </a:p>
          <a:p>
            <a:pPr lvl="1"/>
            <a:r>
              <a:rPr lang="en-US" sz="2000" b="1" dirty="0"/>
              <a:t>Contingency </a:t>
            </a:r>
            <a:r>
              <a:rPr lang="en-US" sz="2000" b="1" dirty="0" smtClean="0"/>
              <a:t>Plans</a:t>
            </a:r>
          </a:p>
          <a:p>
            <a:pPr lvl="1"/>
            <a:r>
              <a:rPr lang="en-US" sz="1400" b="1" dirty="0" smtClean="0">
                <a:solidFill>
                  <a:srgbClr val="FF0000"/>
                </a:solidFill>
              </a:rPr>
              <a:t>Please Note:  Shadowing – Per the WEC, new poll workers either have to be full poll workers that count towards your total and follow party imbalance or they can be observers.  If observers, they must follow observer guidelines.</a:t>
            </a:r>
            <a:r>
              <a:rPr lang="en-US" sz="2000" b="1" dirty="0" smtClean="0"/>
              <a:t/>
            </a:r>
            <a:br>
              <a:rPr lang="en-US" sz="2000" b="1" dirty="0" smtClean="0"/>
            </a:br>
            <a:endParaRPr lang="en-US" sz="2000" b="1" dirty="0"/>
          </a:p>
          <a:p>
            <a:pPr marL="285750" indent="-285750">
              <a:buFont typeface="Wingdings" panose="05000000000000000000" pitchFamily="2" charset="2"/>
              <a:buChar char="§"/>
            </a:pPr>
            <a:r>
              <a:rPr lang="en-US" sz="2000" b="1" dirty="0"/>
              <a:t>Invite your election inspectors to the public </a:t>
            </a:r>
            <a:r>
              <a:rPr lang="en-US" sz="2000" b="1" dirty="0" smtClean="0"/>
              <a:t>test</a:t>
            </a:r>
            <a:br>
              <a:rPr lang="en-US" sz="2000" b="1" dirty="0" smtClean="0"/>
            </a:br>
            <a:endParaRPr lang="en-US" sz="2000" b="1" dirty="0"/>
          </a:p>
          <a:p>
            <a:pPr marL="285750" indent="-285750">
              <a:buFont typeface="Wingdings" panose="05000000000000000000" pitchFamily="2" charset="2"/>
              <a:buChar char="§"/>
            </a:pPr>
            <a:r>
              <a:rPr lang="en-US" sz="2000" b="1" dirty="0"/>
              <a:t>Familiarize yourself with the ballot and </a:t>
            </a:r>
            <a:r>
              <a:rPr lang="en-US" sz="2000" b="1" dirty="0" smtClean="0"/>
              <a:t>equipment</a:t>
            </a:r>
            <a:br>
              <a:rPr lang="en-US" sz="2000" b="1" dirty="0" smtClean="0"/>
            </a:br>
            <a:endParaRPr lang="en-US" sz="2000" b="1" dirty="0"/>
          </a:p>
          <a:p>
            <a:pPr marL="285750" indent="-285750">
              <a:buFont typeface="Wingdings" panose="05000000000000000000" pitchFamily="2" charset="2"/>
              <a:buChar char="§"/>
            </a:pPr>
            <a:r>
              <a:rPr lang="en-US" sz="2000" b="1" dirty="0"/>
              <a:t>Arrive at the polling place early</a:t>
            </a:r>
          </a:p>
        </p:txBody>
      </p:sp>
      <p:pic>
        <p:nvPicPr>
          <p:cNvPr id="2050" name="Picture 2" descr="Power To The Poll Worker Lcv Sticker - Power To The Poll Worker Lcv  Partner_lcv - Discover &amp; Share G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31" y="1094368"/>
            <a:ext cx="3877904" cy="3979908"/>
          </a:xfrm>
          <a:prstGeom prst="rect">
            <a:avLst/>
          </a:prstGeom>
          <a:noFill/>
          <a:ln>
            <a:noFill/>
          </a:ln>
        </p:spPr>
      </p:pic>
    </p:spTree>
    <p:extLst>
      <p:ext uri="{BB962C8B-B14F-4D97-AF65-F5344CB8AC3E}">
        <p14:creationId xmlns:p14="http://schemas.microsoft.com/office/powerpoint/2010/main" val="4192846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2682"/>
          </a:xfrm>
        </p:spPr>
        <p:txBody>
          <a:bodyPr/>
          <a:lstStyle/>
          <a:p>
            <a:pPr algn="ctr"/>
            <a:r>
              <a:rPr lang="en-US" dirty="0" smtClean="0"/>
              <a:t>YOUR JOB IS TO…….</a:t>
            </a:r>
            <a:endParaRPr lang="en-US" dirty="0"/>
          </a:p>
        </p:txBody>
      </p:sp>
      <p:sp>
        <p:nvSpPr>
          <p:cNvPr id="3" name="Content Placeholder 2"/>
          <p:cNvSpPr>
            <a:spLocks noGrp="1"/>
          </p:cNvSpPr>
          <p:nvPr>
            <p:ph idx="1"/>
          </p:nvPr>
        </p:nvSpPr>
        <p:spPr>
          <a:xfrm>
            <a:off x="677333" y="1352283"/>
            <a:ext cx="8801517" cy="4689080"/>
          </a:xfrm>
        </p:spPr>
        <p:txBody>
          <a:bodyPr>
            <a:normAutofit lnSpcReduction="10000"/>
          </a:bodyPr>
          <a:lstStyle/>
          <a:p>
            <a:pPr>
              <a:defRPr/>
            </a:pPr>
            <a:r>
              <a:rPr lang="en-US" altLang="en-US" sz="2400" dirty="0">
                <a:latin typeface="Arial Black" panose="020B0A04020102020204" pitchFamily="34" charset="0"/>
                <a:cs typeface="Arial" panose="020B0604020202020204" pitchFamily="34" charset="0"/>
              </a:rPr>
              <a:t>Facilitate the democratic </a:t>
            </a:r>
            <a:r>
              <a:rPr lang="en-US" altLang="en-US" sz="2400" dirty="0" smtClean="0">
                <a:latin typeface="Arial Black" panose="020B0A04020102020204" pitchFamily="34" charset="0"/>
                <a:cs typeface="Arial" panose="020B0604020202020204" pitchFamily="34" charset="0"/>
              </a:rPr>
              <a:t>process</a:t>
            </a:r>
            <a:endParaRPr lang="en-US" altLang="en-US" sz="2400" dirty="0">
              <a:latin typeface="Arial Black" panose="020B0A04020102020204" pitchFamily="34" charset="0"/>
              <a:cs typeface="Arial" panose="020B0604020202020204" pitchFamily="34" charset="0"/>
            </a:endParaRPr>
          </a:p>
          <a:p>
            <a:pPr>
              <a:defRPr/>
            </a:pPr>
            <a:endParaRPr lang="en-US" altLang="en-US" sz="2400" dirty="0">
              <a:latin typeface="Arial Black" panose="020B0A04020102020204" pitchFamily="34" charset="0"/>
              <a:cs typeface="Arial" panose="020B0604020202020204" pitchFamily="34" charset="0"/>
            </a:endParaRPr>
          </a:p>
          <a:p>
            <a:pPr>
              <a:buSzPct val="100000"/>
              <a:buFontTx/>
              <a:buChar char="‣"/>
            </a:pPr>
            <a:r>
              <a:rPr lang="en-US" altLang="en-US" sz="2400" dirty="0">
                <a:latin typeface="Arial Black" panose="020B0A04020102020204" pitchFamily="34" charset="0"/>
                <a:cs typeface="Arial" panose="020B0604020202020204" pitchFamily="34" charset="0"/>
              </a:rPr>
              <a:t>Set-up the polling place before the doors open at 7:00 a.m. on Election Day</a:t>
            </a:r>
          </a:p>
          <a:p>
            <a:pPr>
              <a:buSzPct val="100000"/>
              <a:buFontTx/>
              <a:buChar char="‣"/>
            </a:pPr>
            <a:endParaRPr lang="en-US" altLang="en-US" sz="2400" dirty="0">
              <a:latin typeface="Arial Black" panose="020B0A04020102020204" pitchFamily="34" charset="0"/>
              <a:cs typeface="Arial" panose="020B0604020202020204" pitchFamily="34" charset="0"/>
            </a:endParaRPr>
          </a:p>
          <a:p>
            <a:pPr>
              <a:buSzPct val="100000"/>
              <a:buFontTx/>
              <a:buChar char="‣"/>
            </a:pPr>
            <a:r>
              <a:rPr lang="en-US" altLang="en-US" sz="2400" dirty="0">
                <a:latin typeface="Arial Black" panose="020B0A04020102020204" pitchFamily="34" charset="0"/>
                <a:cs typeface="Arial" panose="020B0604020202020204" pitchFamily="34" charset="0"/>
              </a:rPr>
              <a:t>Be ready to process voters when they arrive to vote</a:t>
            </a:r>
          </a:p>
          <a:p>
            <a:pPr>
              <a:buSzPct val="100000"/>
              <a:buFontTx/>
              <a:buChar char="‣"/>
            </a:pPr>
            <a:endParaRPr lang="en-US" altLang="en-US" sz="2400" dirty="0">
              <a:latin typeface="Arial Black" panose="020B0A04020102020204" pitchFamily="34" charset="0"/>
              <a:cs typeface="Arial" panose="020B0604020202020204" pitchFamily="34" charset="0"/>
            </a:endParaRPr>
          </a:p>
          <a:p>
            <a:pPr>
              <a:buSzPct val="100000"/>
              <a:buFontTx/>
              <a:buChar char="‣"/>
            </a:pPr>
            <a:r>
              <a:rPr lang="en-US" altLang="en-US" sz="2400" dirty="0">
                <a:latin typeface="Arial Black" panose="020B0A04020102020204" pitchFamily="34" charset="0"/>
                <a:cs typeface="Arial" panose="020B0604020202020204" pitchFamily="34" charset="0"/>
              </a:rPr>
              <a:t>Reminder:  during down times poll workers may be allowed to use cell phones, read books, knit, etc. with good judgement  </a:t>
            </a:r>
          </a:p>
          <a:p>
            <a:endParaRPr lang="en-US" dirty="0"/>
          </a:p>
        </p:txBody>
      </p:sp>
      <p:pic>
        <p:nvPicPr>
          <p:cNvPr id="4" name="Picture 3"/>
          <p:cNvPicPr>
            <a:picLocks noChangeAspect="1"/>
          </p:cNvPicPr>
          <p:nvPr/>
        </p:nvPicPr>
        <p:blipFill>
          <a:blip r:embed="rId3"/>
          <a:stretch>
            <a:fillRect/>
          </a:stretch>
        </p:blipFill>
        <p:spPr>
          <a:xfrm>
            <a:off x="9374464" y="3451538"/>
            <a:ext cx="2466385" cy="3013120"/>
          </a:xfrm>
          <a:prstGeom prst="rect">
            <a:avLst/>
          </a:prstGeom>
        </p:spPr>
      </p:pic>
    </p:spTree>
    <p:extLst>
      <p:ext uri="{BB962C8B-B14F-4D97-AF65-F5344CB8AC3E}">
        <p14:creationId xmlns:p14="http://schemas.microsoft.com/office/powerpoint/2010/main" val="396938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2426</TotalTime>
  <Words>6946</Words>
  <Application>Microsoft Office PowerPoint</Application>
  <PresentationFormat>Widescreen</PresentationFormat>
  <Paragraphs>523</Paragraphs>
  <Slides>60</Slides>
  <Notes>57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vt:lpstr>
      <vt:lpstr>Arial Black</vt:lpstr>
      <vt:lpstr>Calibri</vt:lpstr>
      <vt:lpstr>Century Schoolbook</vt:lpstr>
      <vt:lpstr>Times New Roman</vt:lpstr>
      <vt:lpstr>Trebuchet MS</vt:lpstr>
      <vt:lpstr>Wingdings</vt:lpstr>
      <vt:lpstr>Wingdings 3</vt:lpstr>
      <vt:lpstr>Facet</vt:lpstr>
      <vt:lpstr>Lincoln County Poll Worker Training March 21, 2024 (6:00-7:00PM) March 22, 2024 (1:00-2:00PM) </vt:lpstr>
      <vt:lpstr>PowerPoint Presentation</vt:lpstr>
      <vt:lpstr>PowerPoint Presentation</vt:lpstr>
      <vt:lpstr>TRAINING OPPORTUNITIES</vt:lpstr>
      <vt:lpstr>Election Inspectors/Poll Workers Training Requirements</vt:lpstr>
      <vt:lpstr> MCT CERTIFICATION HOURS REPORTING FORM</vt:lpstr>
      <vt:lpstr>ELECTION OFFICIALS</vt:lpstr>
      <vt:lpstr>PREPARING TO SERVE</vt:lpstr>
      <vt:lpstr>YOUR JOB IS TO…….</vt:lpstr>
      <vt:lpstr>ASSISTANCE TO VOTERS</vt:lpstr>
      <vt:lpstr>POLLING PLACE SET UP</vt:lpstr>
      <vt:lpstr>POLLING PLACE SET UP (CONT)</vt:lpstr>
      <vt:lpstr>POLLING PLACE SET UP (CONT)</vt:lpstr>
      <vt:lpstr>WHAT’S ON THE BALLOT?</vt:lpstr>
      <vt:lpstr>WHAT’S ON THE BALLOT (CONT.)</vt:lpstr>
      <vt:lpstr>WHAT’S ON THE BALLOT (CONT.)</vt:lpstr>
      <vt:lpstr>STATE REFERENDUMS</vt:lpstr>
      <vt:lpstr>STATE REFERENDUMS</vt:lpstr>
      <vt:lpstr>DS200 DIGITAL PRECINCT SCANNER</vt:lpstr>
      <vt:lpstr>BLACK BOX CONTENTS</vt:lpstr>
      <vt:lpstr>EXPRESSVOTE ACCESSIBLE VOTING EQUIPMENT</vt:lpstr>
      <vt:lpstr>ELECTION EQUIPMENT</vt:lpstr>
      <vt:lpstr>EQUIPMENT TEST REQUIREMENTS</vt:lpstr>
      <vt:lpstr>TYPES OF VOTER REGISTRATION</vt:lpstr>
      <vt:lpstr>ELECTION DAY REGISTRATIONS</vt:lpstr>
      <vt:lpstr>ELECTION DAY VOTER REGISTRATION – EL-131</vt:lpstr>
      <vt:lpstr>PROOF OF IDENTIFICATION</vt:lpstr>
      <vt:lpstr>PowerPoint Presentation</vt:lpstr>
      <vt:lpstr>PROOF OF RESIDENCE</vt:lpstr>
      <vt:lpstr>PowerPoint Presentation</vt:lpstr>
      <vt:lpstr>DECIDE ON DESIGNING A SYSTEM FOR ISSUING VOTER NUMBERS AND BALLOTS</vt:lpstr>
      <vt:lpstr>POLL LIST</vt:lpstr>
      <vt:lpstr>INELIGIBLE VOTER LIST</vt:lpstr>
      <vt:lpstr>CONFIDENTIAL VOTERS</vt:lpstr>
      <vt:lpstr>PROVISIONAL VOTING</vt:lpstr>
      <vt:lpstr>PROVISIONAL VOTING (CONT.)</vt:lpstr>
      <vt:lpstr>ABSENTEE BALLOT LOG (EL-124)</vt:lpstr>
      <vt:lpstr>ASSISTING ELECTORS</vt:lpstr>
      <vt:lpstr>CURBSIDE VOTING</vt:lpstr>
      <vt:lpstr>CERTIFICATE OF BALLOTS</vt:lpstr>
      <vt:lpstr>INSPECTOR’S STATEMENT (EL-104)</vt:lpstr>
      <vt:lpstr>PowerPoint Presentation</vt:lpstr>
      <vt:lpstr>BOARD OF CANVASS FINDINGS </vt:lpstr>
      <vt:lpstr>PowerPoint Presentation</vt:lpstr>
      <vt:lpstr>CONFIRM ADDRESS FOR ABSENTEE ENVELOPES</vt:lpstr>
      <vt:lpstr>ABSENTEE BALLOT ENVELOPES</vt:lpstr>
      <vt:lpstr>ABSENTEE BALLOT ENVELOPES</vt:lpstr>
      <vt:lpstr>ABSENTEE BALLOT ENVELOPES</vt:lpstr>
      <vt:lpstr>MILITARY/OVERSEAS BALLOTS</vt:lpstr>
      <vt:lpstr>BOARD OF CANVASS TABULAR STATEMENT OF VOTES CAST</vt:lpstr>
      <vt:lpstr>THE FOUR PRINCIPALS FOR COUNTING WRITE-INS</vt:lpstr>
      <vt:lpstr>TALLY SHEETS</vt:lpstr>
      <vt:lpstr>PowerPoint Presentation</vt:lpstr>
      <vt:lpstr>ELECTION EMERGENCIES (what if’s)</vt:lpstr>
      <vt:lpstr>Election MANUALS</vt:lpstr>
      <vt:lpstr>WEC SOCIAL MEDIA CALENDARS</vt:lpstr>
      <vt:lpstr>Non-Confrontation Techniques for Election Workers</vt:lpstr>
      <vt:lpstr>ELECTION NIGHT PLAN (AFTER THE POLLS CLOSE)</vt:lpstr>
      <vt:lpstr>PowerPoint Presentation</vt:lpstr>
      <vt:lpstr>PowerPoint Presentation</vt:lpstr>
    </vt:vector>
  </TitlesOfParts>
  <Company>Lincoln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Poll Worker Training</dc:title>
  <dc:creator>Heather Hurley</dc:creator>
  <cp:lastModifiedBy>Heather Hurley</cp:lastModifiedBy>
  <cp:revision>155</cp:revision>
  <dcterms:created xsi:type="dcterms:W3CDTF">2024-02-12T18:35:06Z</dcterms:created>
  <dcterms:modified xsi:type="dcterms:W3CDTF">2024-03-21T17:16:33Z</dcterms:modified>
</cp:coreProperties>
</file>